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notesMasterIdLst>
    <p:notesMasterId r:id="rId37"/>
  </p:notesMasterIdLst>
  <p:sldIdLst>
    <p:sldId id="256" r:id="rId2"/>
    <p:sldId id="257" r:id="rId3"/>
    <p:sldId id="290" r:id="rId4"/>
    <p:sldId id="276" r:id="rId5"/>
    <p:sldId id="258" r:id="rId6"/>
    <p:sldId id="298" r:id="rId7"/>
    <p:sldId id="299" r:id="rId8"/>
    <p:sldId id="259" r:id="rId9"/>
    <p:sldId id="262" r:id="rId10"/>
    <p:sldId id="264" r:id="rId11"/>
    <p:sldId id="302" r:id="rId12"/>
    <p:sldId id="260" r:id="rId13"/>
    <p:sldId id="286" r:id="rId14"/>
    <p:sldId id="287" r:id="rId15"/>
    <p:sldId id="277" r:id="rId16"/>
    <p:sldId id="265" r:id="rId17"/>
    <p:sldId id="291" r:id="rId18"/>
    <p:sldId id="266" r:id="rId19"/>
    <p:sldId id="300" r:id="rId20"/>
    <p:sldId id="267" r:id="rId21"/>
    <p:sldId id="284" r:id="rId22"/>
    <p:sldId id="268" r:id="rId23"/>
    <p:sldId id="297" r:id="rId24"/>
    <p:sldId id="279" r:id="rId25"/>
    <p:sldId id="269" r:id="rId26"/>
    <p:sldId id="292" r:id="rId27"/>
    <p:sldId id="285" r:id="rId28"/>
    <p:sldId id="270" r:id="rId29"/>
    <p:sldId id="271" r:id="rId30"/>
    <p:sldId id="278" r:id="rId31"/>
    <p:sldId id="289" r:id="rId32"/>
    <p:sldId id="273" r:id="rId33"/>
    <p:sldId id="274" r:id="rId34"/>
    <p:sldId id="275" r:id="rId35"/>
    <p:sldId id="294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35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4" autoAdjust="0"/>
    <p:restoredTop sz="78378" autoAdjust="0"/>
  </p:normalViewPr>
  <p:slideViewPr>
    <p:cSldViewPr snapToGrid="0">
      <p:cViewPr varScale="1">
        <p:scale>
          <a:sx n="115" d="100"/>
          <a:sy n="115" d="100"/>
        </p:scale>
        <p:origin x="432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2E3CFF-C961-4891-A8B0-6F7289C74C98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230C24-F227-48D7-AEAF-E6FD69EA1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762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</a:t>
            </a:r>
            <a:r>
              <a:rPr lang="en-US" baseline="0" dirty="0" smtClean="0"/>
              <a:t> books and pens, use them to write down questions.</a:t>
            </a:r>
          </a:p>
          <a:p>
            <a:r>
              <a:rPr lang="en-US" baseline="0" dirty="0" smtClean="0"/>
              <a:t>Schedule, complete paperwork, sign up for events, and </a:t>
            </a:r>
            <a:r>
              <a:rPr lang="en-US" b="1" baseline="0" dirty="0" smtClean="0"/>
              <a:t>all communications </a:t>
            </a:r>
            <a:r>
              <a:rPr lang="en-US" baseline="0" dirty="0" smtClean="0"/>
              <a:t>on this paperless system.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30C24-F227-48D7-AEAF-E6FD69EA165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5626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30C24-F227-48D7-AEAF-E6FD69EA165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0130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Switch</a:t>
            </a:r>
            <a:r>
              <a:rPr lang="en-US" b="1" baseline="0" dirty="0" smtClean="0"/>
              <a:t> to live and show them how to enter instructor times.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30C24-F227-48D7-AEAF-E6FD69EA165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2549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Closed to all editing</a:t>
            </a:r>
          </a:p>
          <a:p>
            <a:r>
              <a:rPr lang="en-US" dirty="0" smtClean="0"/>
              <a:t>Class will be sent to payment</a:t>
            </a:r>
            <a:r>
              <a:rPr lang="en-US" baseline="0" dirty="0" smtClean="0"/>
              <a:t> or dedicated hunter hours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30C24-F227-48D7-AEAF-E6FD69EA165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9241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30C24-F227-48D7-AEAF-E6FD69EA165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9197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Update</a:t>
            </a:r>
            <a:r>
              <a:rPr lang="en-US" baseline="0" dirty="0" smtClean="0"/>
              <a:t> information here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30C24-F227-48D7-AEAF-E6FD69EA165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9368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Facility</a:t>
            </a:r>
            <a:r>
              <a:rPr lang="en-US" baseline="0" dirty="0" smtClean="0"/>
              <a:t> and Range fees cannot be called “Registration”. The only registration is through the division website. Do not call range fees and facility fees registration.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30C24-F227-48D7-AEAF-E6FD69EA165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4529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</a:t>
            </a:r>
            <a:r>
              <a:rPr lang="en-US" baseline="0" dirty="0" smtClean="0"/>
              <a:t> NEED FOR A WAITING LIST!!!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30C24-F227-48D7-AEAF-E6FD69EA165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5355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March 15 is the go live date.  Any classes to schedule</a:t>
            </a:r>
            <a:r>
              <a:rPr lang="en-US" baseline="0" dirty="0" smtClean="0"/>
              <a:t> in the month of March still go through Rhonda. Classes after March must be done on this system.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30C24-F227-48D7-AEAF-E6FD69EA165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8261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the log</a:t>
            </a:r>
            <a:r>
              <a:rPr lang="en-US" baseline="0" dirty="0" smtClean="0"/>
              <a:t> in you created.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30C24-F227-48D7-AEAF-E6FD69EA165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3020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 smtClean="0"/>
              <a:t>Click on create</a:t>
            </a:r>
            <a:r>
              <a:rPr lang="en-US" b="0" baseline="0" dirty="0" smtClean="0"/>
              <a:t> a class, a basic form will pop up to enter the information.</a:t>
            </a:r>
            <a:endParaRPr lang="en-US" b="0" dirty="0" smtClean="0"/>
          </a:p>
          <a:p>
            <a:r>
              <a:rPr lang="en-US" b="1" dirty="0" smtClean="0"/>
              <a:t>Switch to live and show how to enter the</a:t>
            </a:r>
            <a:r>
              <a:rPr lang="en-US" b="1" baseline="0" dirty="0" smtClean="0"/>
              <a:t> information to create a class.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30C24-F227-48D7-AEAF-E6FD69EA165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5174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 smtClean="0"/>
              <a:t>Click on create</a:t>
            </a:r>
            <a:r>
              <a:rPr lang="en-US" b="0" baseline="0" dirty="0" smtClean="0"/>
              <a:t> a class, a basic form will pop up to enter the information.</a:t>
            </a:r>
            <a:endParaRPr lang="en-US" b="0" dirty="0" smtClean="0"/>
          </a:p>
          <a:p>
            <a:r>
              <a:rPr lang="en-US" b="1" dirty="0" smtClean="0"/>
              <a:t>Switch to live and show how to enter the</a:t>
            </a:r>
            <a:r>
              <a:rPr lang="en-US" b="1" baseline="0" dirty="0" smtClean="0"/>
              <a:t> information to create a class.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230C24-F227-48D7-AEAF-E6FD69EA16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21785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 smtClean="0"/>
              <a:t>Click on create</a:t>
            </a:r>
            <a:r>
              <a:rPr lang="en-US" b="0" baseline="0" dirty="0" smtClean="0"/>
              <a:t> a class, a basic form will pop up to enter the information.</a:t>
            </a:r>
            <a:endParaRPr lang="en-US" b="0" dirty="0" smtClean="0"/>
          </a:p>
          <a:p>
            <a:r>
              <a:rPr lang="en-US" b="1" dirty="0" smtClean="0"/>
              <a:t>Switch to live and show how to enter the</a:t>
            </a:r>
            <a:r>
              <a:rPr lang="en-US" b="1" baseline="0" dirty="0" smtClean="0"/>
              <a:t> information to create a class.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30C24-F227-48D7-AEAF-E6FD69EA165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2374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Must</a:t>
            </a:r>
            <a:r>
              <a:rPr lang="en-US" baseline="0" dirty="0" smtClean="0"/>
              <a:t> have all instructors numbers in order to add any instructor.</a:t>
            </a:r>
          </a:p>
          <a:p>
            <a:r>
              <a:rPr lang="en-US" baseline="0" dirty="0" smtClean="0"/>
              <a:t>Primary has control to change any instructors roles.</a:t>
            </a:r>
          </a:p>
          <a:p>
            <a:r>
              <a:rPr lang="en-US" baseline="0" dirty="0" smtClean="0"/>
              <a:t>Assisting can enter hours or scores for everyone but cannot finalize or make themselves primary.</a:t>
            </a:r>
          </a:p>
          <a:p>
            <a:r>
              <a:rPr lang="en-US" b="1" dirty="0" smtClean="0"/>
              <a:t>Switch to live</a:t>
            </a:r>
            <a:r>
              <a:rPr lang="en-US" b="1" baseline="0" dirty="0" smtClean="0"/>
              <a:t> and show how to add an instructor.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30C24-F227-48D7-AEAF-E6FD69EA165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3442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Switch to live and show how to add students manually.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30C24-F227-48D7-AEAF-E6FD69EA165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9569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30C24-F227-48D7-AEAF-E6FD69EA165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491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2E030-9334-4671-A036-363422A52F8D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4B7A2BB0-E052-4D6B-AB01-8276B4A4A313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8721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2E030-9334-4671-A036-363422A52F8D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A2BB0-E052-4D6B-AB01-8276B4A4A313}" type="slidenum">
              <a:rPr lang="en-US" smtClean="0"/>
              <a:t>‹#›</a:t>
            </a:fld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0451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2E030-9334-4671-A036-363422A52F8D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A2BB0-E052-4D6B-AB01-8276B4A4A313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2969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2E030-9334-4671-A036-363422A52F8D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A2BB0-E052-4D6B-AB01-8276B4A4A313}" type="slidenum">
              <a:rPr lang="en-US" smtClean="0"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1125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2E030-9334-4671-A036-363422A52F8D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A2BB0-E052-4D6B-AB01-8276B4A4A313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8948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2E030-9334-4671-A036-363422A52F8D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A2BB0-E052-4D6B-AB01-8276B4A4A313}" type="slidenum">
              <a:rPr lang="en-US" smtClean="0"/>
              <a:t>‹#›</a:t>
            </a:fld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3148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2E030-9334-4671-A036-363422A52F8D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A2BB0-E052-4D6B-AB01-8276B4A4A313}" type="slidenum">
              <a:rPr lang="en-US" smtClean="0"/>
              <a:t>‹#›</a:t>
            </a:fld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699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2E030-9334-4671-A036-363422A52F8D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A2BB0-E052-4D6B-AB01-8276B4A4A313}" type="slidenum">
              <a:rPr lang="en-US" smtClean="0"/>
              <a:t>‹#›</a:t>
            </a:fld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8128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2E030-9334-4671-A036-363422A52F8D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A2BB0-E052-4D6B-AB01-8276B4A4A3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217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2E030-9334-4671-A036-363422A52F8D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A2BB0-E052-4D6B-AB01-8276B4A4A313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4276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5692E030-9334-4671-A036-363422A52F8D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A2BB0-E052-4D6B-AB01-8276B4A4A313}" type="slidenum">
              <a:rPr lang="en-US" smtClean="0"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8432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92E030-9334-4671-A036-363422A52F8D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4B7A2BB0-E052-4D6B-AB01-8276B4A4A313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3095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7779" y="720866"/>
            <a:ext cx="10169235" cy="270639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Hunter Education </a:t>
            </a:r>
            <a:br>
              <a:rPr lang="en-US" dirty="0" smtClean="0"/>
            </a:br>
            <a:r>
              <a:rPr lang="en-US" dirty="0" smtClean="0"/>
              <a:t>Program Management System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748" y="3987800"/>
            <a:ext cx="3359298" cy="2644848"/>
          </a:xfrm>
          <a:prstGeom prst="ellipse">
            <a:avLst/>
          </a:prstGeom>
          <a:ln w="165100" cap="rnd">
            <a:solidFill>
              <a:srgbClr val="4D352E"/>
            </a:solidFill>
            <a:miter lim="800000"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975833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/>
              <a:t>Managing a Class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dirty="0" smtClean="0"/>
              <a:t>Removing Students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472" y="2199005"/>
            <a:ext cx="7637060" cy="3449638"/>
          </a:xfrm>
        </p:spPr>
      </p:pic>
      <p:sp>
        <p:nvSpPr>
          <p:cNvPr id="3" name="TextBox 2"/>
          <p:cNvSpPr txBox="1"/>
          <p:nvPr/>
        </p:nvSpPr>
        <p:spPr>
          <a:xfrm>
            <a:off x="975360" y="2199005"/>
            <a:ext cx="28461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To remove a student click the class roll tab, select the student, then select the actions tab and remove students.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Removing a student is like handing back their certificate. This allows them to sign up for another class.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165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/>
              <a:t>Managing a Class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dirty="0" smtClean="0"/>
              <a:t>Contacting your students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472" y="2199005"/>
            <a:ext cx="7637060" cy="3449638"/>
          </a:xfrm>
        </p:spPr>
      </p:pic>
      <p:sp>
        <p:nvSpPr>
          <p:cNvPr id="3" name="TextBox 2"/>
          <p:cNvSpPr txBox="1"/>
          <p:nvPr/>
        </p:nvSpPr>
        <p:spPr>
          <a:xfrm>
            <a:off x="762000" y="2354163"/>
            <a:ext cx="284611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To contact a student or all of your students click the class roll tab, select the student/s, then select the actions tab and email students.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This will give you a list of emails that you can copy into your own email browser and send them a message.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259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/>
              <a:t>Managing a Class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dirty="0" smtClean="0"/>
              <a:t>Enter Attendance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570" y="2351405"/>
            <a:ext cx="7632224" cy="3449638"/>
          </a:xfrm>
        </p:spPr>
      </p:pic>
      <p:sp>
        <p:nvSpPr>
          <p:cNvPr id="5" name="TextBox 4"/>
          <p:cNvSpPr txBox="1"/>
          <p:nvPr/>
        </p:nvSpPr>
        <p:spPr>
          <a:xfrm>
            <a:off x="762000" y="2354163"/>
            <a:ext cx="28461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To enter attendance click the class roll tab, select the student/s, then double click the attendance day until a check mark appears.</a:t>
            </a:r>
          </a:p>
        </p:txBody>
      </p:sp>
    </p:spTree>
    <p:extLst>
      <p:ext uri="{BB962C8B-B14F-4D97-AF65-F5344CB8AC3E}">
        <p14:creationId xmlns:p14="http://schemas.microsoft.com/office/powerpoint/2010/main" val="261994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/>
              <a:t>Managing a Class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dirty="0" smtClean="0"/>
              <a:t>Printing the Roll Sheet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0160" y="2031774"/>
            <a:ext cx="3246120" cy="3823594"/>
          </a:xfrm>
        </p:spPr>
        <p:txBody>
          <a:bodyPr>
            <a:normAutofit/>
          </a:bodyPr>
          <a:lstStyle/>
          <a:p>
            <a:r>
              <a:rPr lang="en-US" dirty="0" smtClean="0"/>
              <a:t>OPTIONAL but if you don’t have internet access this could help you keep attendance.</a:t>
            </a:r>
          </a:p>
          <a:p>
            <a:r>
              <a:rPr lang="en-US" dirty="0" smtClean="0"/>
              <a:t>Under the class roll tab, click the print icon button to print the roll sheet.</a:t>
            </a:r>
          </a:p>
          <a:p>
            <a:r>
              <a:rPr lang="en-US" dirty="0" smtClean="0"/>
              <a:t>This is for your records only.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908" y="2031774"/>
            <a:ext cx="6020732" cy="4594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099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SAVE</a:t>
            </a:r>
            <a:r>
              <a:rPr lang="en-US" sz="3600" dirty="0" smtClean="0"/>
              <a:t>!!!  </a:t>
            </a:r>
            <a:r>
              <a:rPr lang="en-US" sz="2700" dirty="0" smtClean="0"/>
              <a:t>MAKE sure to hit the save button after adding any information on your students</a:t>
            </a:r>
            <a:endParaRPr lang="en-US" sz="2700" dirty="0"/>
          </a:p>
        </p:txBody>
      </p:sp>
      <p:sp>
        <p:nvSpPr>
          <p:cNvPr id="4" name="Rectangle 3"/>
          <p:cNvSpPr/>
          <p:nvPr/>
        </p:nvSpPr>
        <p:spPr>
          <a:xfrm rot="20286401">
            <a:off x="5262952" y="1853754"/>
            <a:ext cx="327499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Save</a:t>
            </a:r>
            <a:endParaRPr lang="en-US" sz="5400" b="1" cap="none" spc="0" dirty="0">
              <a:ln w="12700">
                <a:solidFill>
                  <a:srgbClr val="00B050"/>
                </a:solidFill>
                <a:prstDash val="solid"/>
              </a:ln>
              <a:solidFill>
                <a:srgbClr val="92D05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 rot="1706246">
            <a:off x="6364806" y="3123874"/>
            <a:ext cx="327499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Save</a:t>
            </a:r>
            <a:endParaRPr lang="en-US" sz="5400" b="1" cap="none" spc="0" dirty="0">
              <a:ln w="12700">
                <a:solidFill>
                  <a:srgbClr val="00B050"/>
                </a:solidFill>
                <a:prstDash val="solid"/>
              </a:ln>
              <a:solidFill>
                <a:srgbClr val="92D05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 rot="20286401">
            <a:off x="7526171" y="4626684"/>
            <a:ext cx="327499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Save</a:t>
            </a:r>
            <a:endParaRPr lang="en-US" sz="5400" b="1" cap="none" spc="0" dirty="0">
              <a:ln w="12700">
                <a:solidFill>
                  <a:srgbClr val="00B050"/>
                </a:solidFill>
                <a:prstDash val="solid"/>
              </a:ln>
              <a:solidFill>
                <a:srgbClr val="92D05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 rot="3580350">
            <a:off x="2819109" y="4233235"/>
            <a:ext cx="327499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Save</a:t>
            </a:r>
            <a:endParaRPr lang="en-US" sz="5400" b="1" cap="none" spc="0" dirty="0">
              <a:ln w="12700">
                <a:solidFill>
                  <a:srgbClr val="00B050"/>
                </a:solidFill>
                <a:prstDash val="solid"/>
              </a:ln>
              <a:solidFill>
                <a:srgbClr val="92D05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 rot="827928">
            <a:off x="3728096" y="2784117"/>
            <a:ext cx="327499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Save</a:t>
            </a:r>
            <a:endParaRPr lang="en-US" sz="5400" b="1" cap="none" spc="0" dirty="0">
              <a:ln w="12700">
                <a:solidFill>
                  <a:srgbClr val="00B050"/>
                </a:solidFill>
                <a:prstDash val="solid"/>
              </a:ln>
              <a:solidFill>
                <a:srgbClr val="92D05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 rot="20286401">
            <a:off x="2794264" y="2142401"/>
            <a:ext cx="327499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Save</a:t>
            </a:r>
            <a:endParaRPr lang="en-US" sz="5400" b="1" cap="none" spc="0" dirty="0">
              <a:ln w="12700">
                <a:solidFill>
                  <a:srgbClr val="00B050"/>
                </a:solidFill>
                <a:prstDash val="solid"/>
              </a:ln>
              <a:solidFill>
                <a:srgbClr val="92D05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 rot="21329089">
            <a:off x="4741602" y="4706027"/>
            <a:ext cx="327499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Save</a:t>
            </a:r>
            <a:endParaRPr lang="en-US" sz="5400" b="1" cap="none" spc="0" dirty="0">
              <a:ln w="12700">
                <a:solidFill>
                  <a:srgbClr val="00B050"/>
                </a:solidFill>
                <a:prstDash val="solid"/>
              </a:ln>
              <a:solidFill>
                <a:srgbClr val="92D05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 rot="2684715">
            <a:off x="7957328" y="2295414"/>
            <a:ext cx="327499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Save</a:t>
            </a:r>
            <a:endParaRPr lang="en-US" sz="5400" b="1" cap="none" spc="0" dirty="0">
              <a:ln w="12700">
                <a:solidFill>
                  <a:srgbClr val="00B050"/>
                </a:solidFill>
                <a:prstDash val="solid"/>
              </a:ln>
              <a:solidFill>
                <a:srgbClr val="92D05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 rot="1333414">
            <a:off x="1260947" y="3349912"/>
            <a:ext cx="327499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Save</a:t>
            </a:r>
            <a:endParaRPr lang="en-US" sz="5400" b="1" cap="none" spc="0" dirty="0">
              <a:ln w="12700">
                <a:solidFill>
                  <a:srgbClr val="00B050"/>
                </a:solidFill>
                <a:prstDash val="solid"/>
              </a:ln>
              <a:solidFill>
                <a:srgbClr val="92D05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 rot="20949458">
            <a:off x="5561412" y="3492201"/>
            <a:ext cx="20255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rgbClr val="00B050"/>
                  </a:solidFill>
                </a:ln>
                <a:gradFill flip="none" rotWithShape="1">
                  <a:gsLst>
                    <a:gs pos="0">
                      <a:srgbClr val="92D050">
                        <a:shade val="30000"/>
                        <a:satMod val="115000"/>
                      </a:srgbClr>
                    </a:gs>
                    <a:gs pos="50000">
                      <a:srgbClr val="92D050">
                        <a:shade val="67500"/>
                        <a:satMod val="115000"/>
                      </a:srgbClr>
                    </a:gs>
                    <a:gs pos="100000">
                      <a:srgbClr val="92D050">
                        <a:shade val="100000"/>
                        <a:satMod val="115000"/>
                      </a:srgbClr>
                    </a:gs>
                  </a:gsLst>
                  <a:lin ang="10800000" scaled="1"/>
                  <a:tileRect/>
                </a:gra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SAVE</a:t>
            </a:r>
            <a:endParaRPr lang="en-US" sz="5400" b="1" cap="none" spc="0" dirty="0">
              <a:ln>
                <a:solidFill>
                  <a:srgbClr val="00B050"/>
                </a:solidFill>
              </a:ln>
              <a:gradFill flip="none" rotWithShape="1">
                <a:gsLst>
                  <a:gs pos="0">
                    <a:srgbClr val="92D050">
                      <a:shade val="30000"/>
                      <a:satMod val="115000"/>
                    </a:srgbClr>
                  </a:gs>
                  <a:gs pos="50000">
                    <a:srgbClr val="92D050">
                      <a:shade val="67500"/>
                      <a:satMod val="115000"/>
                    </a:srgbClr>
                  </a:gs>
                  <a:gs pos="100000">
                    <a:srgbClr val="92D050">
                      <a:shade val="100000"/>
                      <a:satMod val="115000"/>
                    </a:srgbClr>
                  </a:gs>
                </a:gsLst>
                <a:lin ang="10800000" scaled="1"/>
                <a:tileRect/>
              </a:gra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 rot="20760099">
            <a:off x="4793294" y="1996986"/>
            <a:ext cx="20255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rgbClr val="00B050"/>
                  </a:solidFill>
                </a:ln>
                <a:gradFill flip="none" rotWithShape="1">
                  <a:gsLst>
                    <a:gs pos="0">
                      <a:srgbClr val="92D050">
                        <a:shade val="30000"/>
                        <a:satMod val="115000"/>
                      </a:srgbClr>
                    </a:gs>
                    <a:gs pos="50000">
                      <a:srgbClr val="92D050">
                        <a:shade val="67500"/>
                        <a:satMod val="115000"/>
                      </a:srgbClr>
                    </a:gs>
                    <a:gs pos="100000">
                      <a:srgbClr val="92D050">
                        <a:shade val="100000"/>
                        <a:satMod val="115000"/>
                      </a:srgbClr>
                    </a:gs>
                  </a:gsLst>
                  <a:lin ang="10800000" scaled="1"/>
                  <a:tileRect/>
                </a:gra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SAVE</a:t>
            </a:r>
            <a:endParaRPr lang="en-US" sz="5400" b="1" cap="none" spc="0" dirty="0">
              <a:ln>
                <a:solidFill>
                  <a:srgbClr val="00B050"/>
                </a:solidFill>
              </a:ln>
              <a:gradFill flip="none" rotWithShape="1">
                <a:gsLst>
                  <a:gs pos="0">
                    <a:srgbClr val="92D050">
                      <a:shade val="30000"/>
                      <a:satMod val="115000"/>
                    </a:srgbClr>
                  </a:gs>
                  <a:gs pos="50000">
                    <a:srgbClr val="92D050">
                      <a:shade val="67500"/>
                      <a:satMod val="115000"/>
                    </a:srgbClr>
                  </a:gs>
                  <a:gs pos="100000">
                    <a:srgbClr val="92D050">
                      <a:shade val="100000"/>
                      <a:satMod val="115000"/>
                    </a:srgbClr>
                  </a:gs>
                </a:gsLst>
                <a:lin ang="10800000" scaled="1"/>
                <a:tileRect/>
              </a:gra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368302" y="4091758"/>
            <a:ext cx="20255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rgbClr val="00B050"/>
                  </a:solidFill>
                </a:ln>
                <a:gradFill flip="none" rotWithShape="1">
                  <a:gsLst>
                    <a:gs pos="0">
                      <a:srgbClr val="92D050">
                        <a:shade val="30000"/>
                        <a:satMod val="115000"/>
                      </a:srgbClr>
                    </a:gs>
                    <a:gs pos="50000">
                      <a:srgbClr val="92D050">
                        <a:shade val="67500"/>
                        <a:satMod val="115000"/>
                      </a:srgbClr>
                    </a:gs>
                    <a:gs pos="100000">
                      <a:srgbClr val="92D050">
                        <a:shade val="100000"/>
                        <a:satMod val="115000"/>
                      </a:srgbClr>
                    </a:gs>
                  </a:gsLst>
                  <a:lin ang="10800000" scaled="1"/>
                  <a:tileRect/>
                </a:gra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SAVE</a:t>
            </a:r>
            <a:endParaRPr lang="en-US" sz="5400" b="1" cap="none" spc="0" dirty="0">
              <a:ln>
                <a:solidFill>
                  <a:srgbClr val="00B050"/>
                </a:solidFill>
              </a:ln>
              <a:gradFill flip="none" rotWithShape="1">
                <a:gsLst>
                  <a:gs pos="0">
                    <a:srgbClr val="92D050">
                      <a:shade val="30000"/>
                      <a:satMod val="115000"/>
                    </a:srgbClr>
                  </a:gs>
                  <a:gs pos="50000">
                    <a:srgbClr val="92D050">
                      <a:shade val="67500"/>
                      <a:satMod val="115000"/>
                    </a:srgbClr>
                  </a:gs>
                  <a:gs pos="100000">
                    <a:srgbClr val="92D050">
                      <a:shade val="100000"/>
                      <a:satMod val="115000"/>
                    </a:srgbClr>
                  </a:gs>
                </a:gsLst>
                <a:lin ang="10800000" scaled="1"/>
                <a:tileRect/>
              </a:gra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 rot="214707">
            <a:off x="8614566" y="3344071"/>
            <a:ext cx="20255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rgbClr val="00B050"/>
                  </a:solidFill>
                </a:ln>
                <a:gradFill flip="none" rotWithShape="1">
                  <a:gsLst>
                    <a:gs pos="0">
                      <a:srgbClr val="92D050">
                        <a:shade val="30000"/>
                        <a:satMod val="115000"/>
                      </a:srgbClr>
                    </a:gs>
                    <a:gs pos="50000">
                      <a:srgbClr val="92D050">
                        <a:shade val="67500"/>
                        <a:satMod val="115000"/>
                      </a:srgbClr>
                    </a:gs>
                    <a:gs pos="100000">
                      <a:srgbClr val="92D050">
                        <a:shade val="100000"/>
                        <a:satMod val="115000"/>
                      </a:srgbClr>
                    </a:gs>
                  </a:gsLst>
                  <a:lin ang="10800000" scaled="1"/>
                  <a:tileRect/>
                </a:gra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SAVE</a:t>
            </a:r>
            <a:endParaRPr lang="en-US" sz="5400" b="1" cap="none" spc="0" dirty="0">
              <a:ln>
                <a:solidFill>
                  <a:srgbClr val="00B050"/>
                </a:solidFill>
              </a:ln>
              <a:gradFill flip="none" rotWithShape="1">
                <a:gsLst>
                  <a:gs pos="0">
                    <a:srgbClr val="92D050">
                      <a:shade val="30000"/>
                      <a:satMod val="115000"/>
                    </a:srgbClr>
                  </a:gs>
                  <a:gs pos="50000">
                    <a:srgbClr val="92D050">
                      <a:shade val="67500"/>
                      <a:satMod val="115000"/>
                    </a:srgbClr>
                  </a:gs>
                  <a:gs pos="100000">
                    <a:srgbClr val="92D050">
                      <a:shade val="100000"/>
                      <a:satMod val="115000"/>
                    </a:srgbClr>
                  </a:gs>
                </a:gsLst>
                <a:lin ang="10800000" scaled="1"/>
                <a:tileRect/>
              </a:gra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 rot="1054443">
            <a:off x="2853628" y="3136553"/>
            <a:ext cx="20255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rgbClr val="00B050"/>
                  </a:solidFill>
                </a:ln>
                <a:gradFill flip="none" rotWithShape="1">
                  <a:gsLst>
                    <a:gs pos="0">
                      <a:srgbClr val="92D050">
                        <a:shade val="30000"/>
                        <a:satMod val="115000"/>
                      </a:srgbClr>
                    </a:gs>
                    <a:gs pos="50000">
                      <a:srgbClr val="92D050">
                        <a:shade val="67500"/>
                        <a:satMod val="115000"/>
                      </a:srgbClr>
                    </a:gs>
                    <a:gs pos="100000">
                      <a:srgbClr val="92D050">
                        <a:shade val="100000"/>
                        <a:satMod val="115000"/>
                      </a:srgbClr>
                    </a:gs>
                  </a:gsLst>
                  <a:lin ang="10800000" scaled="1"/>
                  <a:tileRect/>
                </a:gra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SAVE</a:t>
            </a:r>
            <a:endParaRPr lang="en-US" sz="5400" b="1" cap="none" spc="0" dirty="0">
              <a:ln>
                <a:solidFill>
                  <a:srgbClr val="00B050"/>
                </a:solidFill>
              </a:ln>
              <a:gradFill flip="none" rotWithShape="1">
                <a:gsLst>
                  <a:gs pos="0">
                    <a:srgbClr val="92D050">
                      <a:shade val="30000"/>
                      <a:satMod val="115000"/>
                    </a:srgbClr>
                  </a:gs>
                  <a:gs pos="50000">
                    <a:srgbClr val="92D050">
                      <a:shade val="67500"/>
                      <a:satMod val="115000"/>
                    </a:srgbClr>
                  </a:gs>
                  <a:gs pos="100000">
                    <a:srgbClr val="92D050">
                      <a:shade val="100000"/>
                      <a:satMod val="115000"/>
                    </a:srgbClr>
                  </a:gs>
                </a:gsLst>
                <a:lin ang="10800000" scaled="1"/>
                <a:tileRect/>
              </a:gra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 rot="330973">
            <a:off x="6835720" y="4297213"/>
            <a:ext cx="20255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rgbClr val="00B050"/>
                  </a:solidFill>
                </a:ln>
                <a:gradFill flip="none" rotWithShape="1">
                  <a:gsLst>
                    <a:gs pos="0">
                      <a:srgbClr val="92D050">
                        <a:shade val="30000"/>
                        <a:satMod val="115000"/>
                      </a:srgbClr>
                    </a:gs>
                    <a:gs pos="50000">
                      <a:srgbClr val="92D050">
                        <a:shade val="67500"/>
                        <a:satMod val="115000"/>
                      </a:srgbClr>
                    </a:gs>
                    <a:gs pos="100000">
                      <a:srgbClr val="92D050">
                        <a:shade val="100000"/>
                        <a:satMod val="115000"/>
                      </a:srgbClr>
                    </a:gs>
                  </a:gsLst>
                  <a:lin ang="10800000" scaled="1"/>
                  <a:tileRect/>
                </a:gra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SAVE</a:t>
            </a:r>
            <a:endParaRPr lang="en-US" sz="5400" b="1" cap="none" spc="0" dirty="0">
              <a:ln>
                <a:solidFill>
                  <a:srgbClr val="00B050"/>
                </a:solidFill>
              </a:ln>
              <a:gradFill flip="none" rotWithShape="1">
                <a:gsLst>
                  <a:gs pos="0">
                    <a:srgbClr val="92D050">
                      <a:shade val="30000"/>
                      <a:satMod val="115000"/>
                    </a:srgbClr>
                  </a:gs>
                  <a:gs pos="50000">
                    <a:srgbClr val="92D050">
                      <a:shade val="67500"/>
                      <a:satMod val="115000"/>
                    </a:srgbClr>
                  </a:gs>
                  <a:gs pos="100000">
                    <a:srgbClr val="92D050">
                      <a:shade val="100000"/>
                      <a:satMod val="115000"/>
                    </a:srgbClr>
                  </a:gs>
                </a:gsLst>
                <a:lin ang="10800000" scaled="1"/>
                <a:tileRect/>
              </a:gra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Rectangle 19"/>
          <p:cNvSpPr/>
          <p:nvPr/>
        </p:nvSpPr>
        <p:spPr>
          <a:xfrm rot="20766328">
            <a:off x="1861087" y="4586270"/>
            <a:ext cx="20255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rgbClr val="00B050"/>
                  </a:solidFill>
                </a:ln>
                <a:gradFill flip="none" rotWithShape="1">
                  <a:gsLst>
                    <a:gs pos="0">
                      <a:srgbClr val="92D050">
                        <a:shade val="30000"/>
                        <a:satMod val="115000"/>
                      </a:srgbClr>
                    </a:gs>
                    <a:gs pos="50000">
                      <a:srgbClr val="92D050">
                        <a:shade val="67500"/>
                        <a:satMod val="115000"/>
                      </a:srgbClr>
                    </a:gs>
                    <a:gs pos="100000">
                      <a:srgbClr val="92D050">
                        <a:shade val="100000"/>
                        <a:satMod val="115000"/>
                      </a:srgbClr>
                    </a:gs>
                  </a:gsLst>
                  <a:lin ang="10800000" scaled="1"/>
                  <a:tileRect/>
                </a:gra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SAVE</a:t>
            </a:r>
            <a:endParaRPr lang="en-US" sz="5400" b="1" cap="none" spc="0" dirty="0">
              <a:ln>
                <a:solidFill>
                  <a:srgbClr val="00B050"/>
                </a:solidFill>
              </a:ln>
              <a:gradFill flip="none" rotWithShape="1">
                <a:gsLst>
                  <a:gs pos="0">
                    <a:srgbClr val="92D050">
                      <a:shade val="30000"/>
                      <a:satMod val="115000"/>
                    </a:srgbClr>
                  </a:gs>
                  <a:gs pos="50000">
                    <a:srgbClr val="92D050">
                      <a:shade val="67500"/>
                      <a:satMod val="115000"/>
                    </a:srgbClr>
                  </a:gs>
                  <a:gs pos="100000">
                    <a:srgbClr val="92D050">
                      <a:shade val="100000"/>
                      <a:satMod val="115000"/>
                    </a:srgbClr>
                  </a:gs>
                </a:gsLst>
                <a:lin ang="10800000" scaled="1"/>
                <a:tileRect/>
              </a:gra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403584" y="2336354"/>
            <a:ext cx="20255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rgbClr val="00B050"/>
                  </a:solidFill>
                </a:ln>
                <a:gradFill flip="none" rotWithShape="1">
                  <a:gsLst>
                    <a:gs pos="0">
                      <a:srgbClr val="92D050">
                        <a:shade val="30000"/>
                        <a:satMod val="115000"/>
                      </a:srgbClr>
                    </a:gs>
                    <a:gs pos="50000">
                      <a:srgbClr val="92D050">
                        <a:shade val="67500"/>
                        <a:satMod val="115000"/>
                      </a:srgbClr>
                    </a:gs>
                    <a:gs pos="100000">
                      <a:srgbClr val="92D050">
                        <a:shade val="100000"/>
                        <a:satMod val="115000"/>
                      </a:srgbClr>
                    </a:gs>
                  </a:gsLst>
                  <a:lin ang="10800000" scaled="1"/>
                  <a:tileRect/>
                </a:gra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SAVE</a:t>
            </a:r>
            <a:endParaRPr lang="en-US" sz="5400" b="1" cap="none" spc="0" dirty="0">
              <a:ln>
                <a:solidFill>
                  <a:srgbClr val="00B050"/>
                </a:solidFill>
              </a:ln>
              <a:gradFill flip="none" rotWithShape="1">
                <a:gsLst>
                  <a:gs pos="0">
                    <a:srgbClr val="92D050">
                      <a:shade val="30000"/>
                      <a:satMod val="115000"/>
                    </a:srgbClr>
                  </a:gs>
                  <a:gs pos="50000">
                    <a:srgbClr val="92D050">
                      <a:shade val="67500"/>
                      <a:satMod val="115000"/>
                    </a:srgbClr>
                  </a:gs>
                  <a:gs pos="100000">
                    <a:srgbClr val="92D050">
                      <a:shade val="100000"/>
                      <a:satMod val="115000"/>
                    </a:srgbClr>
                  </a:gs>
                </a:gsLst>
                <a:lin ang="10800000" scaled="1"/>
                <a:tileRect/>
              </a:gra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860572" y="1937646"/>
            <a:ext cx="20255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rgbClr val="00B050"/>
                  </a:solidFill>
                </a:ln>
                <a:gradFill flip="none" rotWithShape="1">
                  <a:gsLst>
                    <a:gs pos="0">
                      <a:srgbClr val="92D050">
                        <a:shade val="30000"/>
                        <a:satMod val="115000"/>
                      </a:srgbClr>
                    </a:gs>
                    <a:gs pos="50000">
                      <a:srgbClr val="92D050">
                        <a:shade val="67500"/>
                        <a:satMod val="115000"/>
                      </a:srgbClr>
                    </a:gs>
                    <a:gs pos="100000">
                      <a:srgbClr val="92D050">
                        <a:shade val="100000"/>
                        <a:satMod val="115000"/>
                      </a:srgbClr>
                    </a:gs>
                  </a:gsLst>
                  <a:lin ang="10800000" scaled="1"/>
                  <a:tileRect/>
                </a:gra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SAVE</a:t>
            </a:r>
            <a:endParaRPr lang="en-US" sz="5400" b="1" cap="none" spc="0" dirty="0">
              <a:ln>
                <a:solidFill>
                  <a:srgbClr val="00B050"/>
                </a:solidFill>
              </a:ln>
              <a:gradFill flip="none" rotWithShape="1">
                <a:gsLst>
                  <a:gs pos="0">
                    <a:srgbClr val="92D050">
                      <a:shade val="30000"/>
                      <a:satMod val="115000"/>
                    </a:srgbClr>
                  </a:gs>
                  <a:gs pos="50000">
                    <a:srgbClr val="92D050">
                      <a:shade val="67500"/>
                      <a:satMod val="115000"/>
                    </a:srgbClr>
                  </a:gs>
                  <a:gs pos="100000">
                    <a:srgbClr val="92D050">
                      <a:shade val="100000"/>
                      <a:satMod val="115000"/>
                    </a:srgbClr>
                  </a:gs>
                </a:gsLst>
                <a:lin ang="10800000" scaled="1"/>
                <a:tileRect/>
              </a:gra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42736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8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3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75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36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6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63" tmFilter="0, 0; 0.125,0.2665; 0.25,0.4; 0.375,0.465; 0.5,0.5;  0.625,0.535; 0.75,0.6; 0.875,0.7335; 1,1">
                                          <p:stCondLst>
                                            <p:cond delay="8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32" tmFilter="0, 0; 0.125,0.2665; 0.25,0.4; 0.375,0.465; 0.5,0.5;  0.625,0.535; 0.75,0.6; 0.875,0.7335; 1,1">
                                          <p:stCondLst>
                                            <p:cond delay="17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13" tmFilter="0, 0; 0.125,0.2665; 0.25,0.4; 0.375,0.465; 0.5,0.5;  0.625,0.535; 0.75,0.6; 0.875,0.7335; 1,1">
                                          <p:stCondLst>
                                            <p:cond delay="215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34">
                                          <p:stCondLst>
                                            <p:cond delay="84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216" decel="50000">
                                          <p:stCondLst>
                                            <p:cond delay="87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34">
                                          <p:stCondLst>
                                            <p:cond delay="170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216" decel="50000">
                                          <p:stCondLst>
                                            <p:cond delay="173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34">
                                          <p:stCondLst>
                                            <p:cond delay="21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216" decel="50000">
                                          <p:stCondLst>
                                            <p:cond delay="21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34">
                                          <p:stCondLst>
                                            <p:cond delay="23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216" decel="50000">
                                          <p:stCondLst>
                                            <p:cond delay="238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9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9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52" dur="4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7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380" fill="hold">
                                          <p:stCondLst>
                                            <p:cond delay="38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380" fill="hold">
                                          <p:stCondLst>
                                            <p:cond delay="76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380" fill="hold">
                                          <p:stCondLst>
                                            <p:cond delay="114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380" fill="hold">
                                          <p:stCondLst>
                                            <p:cond delay="152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3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3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31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1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2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5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Wrap up a Class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220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/>
              <a:t>Wrap up a Class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dirty="0" smtClean="0"/>
              <a:t>Enter Scores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895" y="2168525"/>
            <a:ext cx="7630535" cy="3449638"/>
          </a:xfrm>
        </p:spPr>
      </p:pic>
      <p:sp>
        <p:nvSpPr>
          <p:cNvPr id="3" name="TextBox 2"/>
          <p:cNvSpPr txBox="1"/>
          <p:nvPr/>
        </p:nvSpPr>
        <p:spPr>
          <a:xfrm>
            <a:off x="701040" y="2168525"/>
            <a:ext cx="297365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To enter scores click the class roll tab, and double click the student score box you want to input.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Written exam must be a 1-50, shooting is a P or F, and attitude is a P or F.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There will be a place for you to track if they have brought you their online completion certificate as well.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109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SAVE</a:t>
            </a:r>
            <a:r>
              <a:rPr lang="en-US" sz="3600" dirty="0" smtClean="0"/>
              <a:t>!!!  </a:t>
            </a:r>
            <a:r>
              <a:rPr lang="en-US" sz="2700" dirty="0" smtClean="0"/>
              <a:t>Again, make sure to save after entering any information on your students</a:t>
            </a:r>
            <a:endParaRPr lang="en-US" sz="2700" dirty="0"/>
          </a:p>
        </p:txBody>
      </p:sp>
      <p:sp>
        <p:nvSpPr>
          <p:cNvPr id="4" name="Rectangle 3"/>
          <p:cNvSpPr/>
          <p:nvPr/>
        </p:nvSpPr>
        <p:spPr>
          <a:xfrm rot="20286401">
            <a:off x="5262952" y="1853754"/>
            <a:ext cx="327499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Save</a:t>
            </a:r>
            <a:endParaRPr lang="en-US" sz="5400" b="1" cap="none" spc="0" dirty="0">
              <a:ln w="12700">
                <a:solidFill>
                  <a:srgbClr val="00B050"/>
                </a:solidFill>
                <a:prstDash val="solid"/>
              </a:ln>
              <a:solidFill>
                <a:srgbClr val="92D05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 rot="1706246">
            <a:off x="6364806" y="3123874"/>
            <a:ext cx="327499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Save</a:t>
            </a:r>
            <a:endParaRPr lang="en-US" sz="5400" b="1" cap="none" spc="0" dirty="0">
              <a:ln w="12700">
                <a:solidFill>
                  <a:srgbClr val="00B050"/>
                </a:solidFill>
                <a:prstDash val="solid"/>
              </a:ln>
              <a:solidFill>
                <a:srgbClr val="92D05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 rot="20286401">
            <a:off x="7526171" y="4626684"/>
            <a:ext cx="327499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Save</a:t>
            </a:r>
            <a:endParaRPr lang="en-US" sz="5400" b="1" cap="none" spc="0" dirty="0">
              <a:ln w="12700">
                <a:solidFill>
                  <a:srgbClr val="00B050"/>
                </a:solidFill>
                <a:prstDash val="solid"/>
              </a:ln>
              <a:solidFill>
                <a:srgbClr val="92D05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 rot="3580350">
            <a:off x="2819109" y="4233235"/>
            <a:ext cx="327499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Save</a:t>
            </a:r>
            <a:endParaRPr lang="en-US" sz="5400" b="1" cap="none" spc="0" dirty="0">
              <a:ln w="12700">
                <a:solidFill>
                  <a:srgbClr val="00B050"/>
                </a:solidFill>
                <a:prstDash val="solid"/>
              </a:ln>
              <a:solidFill>
                <a:srgbClr val="92D05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 rot="827928">
            <a:off x="3728096" y="2784117"/>
            <a:ext cx="327499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Save</a:t>
            </a:r>
            <a:endParaRPr lang="en-US" sz="5400" b="1" cap="none" spc="0" dirty="0">
              <a:ln w="12700">
                <a:solidFill>
                  <a:srgbClr val="00B050"/>
                </a:solidFill>
                <a:prstDash val="solid"/>
              </a:ln>
              <a:solidFill>
                <a:srgbClr val="92D05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 rot="20286401">
            <a:off x="2794264" y="2142401"/>
            <a:ext cx="327499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Save</a:t>
            </a:r>
            <a:endParaRPr lang="en-US" sz="5400" b="1" cap="none" spc="0" dirty="0">
              <a:ln w="12700">
                <a:solidFill>
                  <a:srgbClr val="00B050"/>
                </a:solidFill>
                <a:prstDash val="solid"/>
              </a:ln>
              <a:solidFill>
                <a:srgbClr val="92D05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 rot="21329089">
            <a:off x="4741602" y="4706027"/>
            <a:ext cx="327499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Save</a:t>
            </a:r>
            <a:endParaRPr lang="en-US" sz="5400" b="1" cap="none" spc="0" dirty="0">
              <a:ln w="12700">
                <a:solidFill>
                  <a:srgbClr val="00B050"/>
                </a:solidFill>
                <a:prstDash val="solid"/>
              </a:ln>
              <a:solidFill>
                <a:srgbClr val="92D05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 rot="2684715">
            <a:off x="7957328" y="2295414"/>
            <a:ext cx="327499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Save</a:t>
            </a:r>
            <a:endParaRPr lang="en-US" sz="5400" b="1" cap="none" spc="0" dirty="0">
              <a:ln w="12700">
                <a:solidFill>
                  <a:srgbClr val="00B050"/>
                </a:solidFill>
                <a:prstDash val="solid"/>
              </a:ln>
              <a:solidFill>
                <a:srgbClr val="92D05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 rot="1333414">
            <a:off x="1260947" y="3349912"/>
            <a:ext cx="327499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Save</a:t>
            </a:r>
            <a:endParaRPr lang="en-US" sz="5400" b="1" cap="none" spc="0" dirty="0">
              <a:ln w="12700">
                <a:solidFill>
                  <a:srgbClr val="00B050"/>
                </a:solidFill>
                <a:prstDash val="solid"/>
              </a:ln>
              <a:solidFill>
                <a:srgbClr val="92D05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 rot="20949458">
            <a:off x="5561412" y="3492201"/>
            <a:ext cx="20255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rgbClr val="00B050"/>
                  </a:solidFill>
                </a:ln>
                <a:gradFill flip="none" rotWithShape="1">
                  <a:gsLst>
                    <a:gs pos="0">
                      <a:srgbClr val="92D050">
                        <a:shade val="30000"/>
                        <a:satMod val="115000"/>
                      </a:srgbClr>
                    </a:gs>
                    <a:gs pos="50000">
                      <a:srgbClr val="92D050">
                        <a:shade val="67500"/>
                        <a:satMod val="115000"/>
                      </a:srgbClr>
                    </a:gs>
                    <a:gs pos="100000">
                      <a:srgbClr val="92D050">
                        <a:shade val="100000"/>
                        <a:satMod val="115000"/>
                      </a:srgbClr>
                    </a:gs>
                  </a:gsLst>
                  <a:lin ang="10800000" scaled="1"/>
                  <a:tileRect/>
                </a:gra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SAVE</a:t>
            </a:r>
            <a:endParaRPr lang="en-US" sz="5400" b="1" cap="none" spc="0" dirty="0">
              <a:ln>
                <a:solidFill>
                  <a:srgbClr val="00B050"/>
                </a:solidFill>
              </a:ln>
              <a:gradFill flip="none" rotWithShape="1">
                <a:gsLst>
                  <a:gs pos="0">
                    <a:srgbClr val="92D050">
                      <a:shade val="30000"/>
                      <a:satMod val="115000"/>
                    </a:srgbClr>
                  </a:gs>
                  <a:gs pos="50000">
                    <a:srgbClr val="92D050">
                      <a:shade val="67500"/>
                      <a:satMod val="115000"/>
                    </a:srgbClr>
                  </a:gs>
                  <a:gs pos="100000">
                    <a:srgbClr val="92D050">
                      <a:shade val="100000"/>
                      <a:satMod val="115000"/>
                    </a:srgbClr>
                  </a:gs>
                </a:gsLst>
                <a:lin ang="10800000" scaled="1"/>
                <a:tileRect/>
              </a:gra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 rot="20760099">
            <a:off x="4793294" y="1996986"/>
            <a:ext cx="20255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rgbClr val="00B050"/>
                  </a:solidFill>
                </a:ln>
                <a:gradFill flip="none" rotWithShape="1">
                  <a:gsLst>
                    <a:gs pos="0">
                      <a:srgbClr val="92D050">
                        <a:shade val="30000"/>
                        <a:satMod val="115000"/>
                      </a:srgbClr>
                    </a:gs>
                    <a:gs pos="50000">
                      <a:srgbClr val="92D050">
                        <a:shade val="67500"/>
                        <a:satMod val="115000"/>
                      </a:srgbClr>
                    </a:gs>
                    <a:gs pos="100000">
                      <a:srgbClr val="92D050">
                        <a:shade val="100000"/>
                        <a:satMod val="115000"/>
                      </a:srgbClr>
                    </a:gs>
                  </a:gsLst>
                  <a:lin ang="10800000" scaled="1"/>
                  <a:tileRect/>
                </a:gra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SAVE</a:t>
            </a:r>
            <a:endParaRPr lang="en-US" sz="5400" b="1" cap="none" spc="0" dirty="0">
              <a:ln>
                <a:solidFill>
                  <a:srgbClr val="00B050"/>
                </a:solidFill>
              </a:ln>
              <a:gradFill flip="none" rotWithShape="1">
                <a:gsLst>
                  <a:gs pos="0">
                    <a:srgbClr val="92D050">
                      <a:shade val="30000"/>
                      <a:satMod val="115000"/>
                    </a:srgbClr>
                  </a:gs>
                  <a:gs pos="50000">
                    <a:srgbClr val="92D050">
                      <a:shade val="67500"/>
                      <a:satMod val="115000"/>
                    </a:srgbClr>
                  </a:gs>
                  <a:gs pos="100000">
                    <a:srgbClr val="92D050">
                      <a:shade val="100000"/>
                      <a:satMod val="115000"/>
                    </a:srgbClr>
                  </a:gs>
                </a:gsLst>
                <a:lin ang="10800000" scaled="1"/>
                <a:tileRect/>
              </a:gra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368302" y="4091758"/>
            <a:ext cx="20255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rgbClr val="00B050"/>
                  </a:solidFill>
                </a:ln>
                <a:gradFill flip="none" rotWithShape="1">
                  <a:gsLst>
                    <a:gs pos="0">
                      <a:srgbClr val="92D050">
                        <a:shade val="30000"/>
                        <a:satMod val="115000"/>
                      </a:srgbClr>
                    </a:gs>
                    <a:gs pos="50000">
                      <a:srgbClr val="92D050">
                        <a:shade val="67500"/>
                        <a:satMod val="115000"/>
                      </a:srgbClr>
                    </a:gs>
                    <a:gs pos="100000">
                      <a:srgbClr val="92D050">
                        <a:shade val="100000"/>
                        <a:satMod val="115000"/>
                      </a:srgbClr>
                    </a:gs>
                  </a:gsLst>
                  <a:lin ang="10800000" scaled="1"/>
                  <a:tileRect/>
                </a:gra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SAVE</a:t>
            </a:r>
            <a:endParaRPr lang="en-US" sz="5400" b="1" cap="none" spc="0" dirty="0">
              <a:ln>
                <a:solidFill>
                  <a:srgbClr val="00B050"/>
                </a:solidFill>
              </a:ln>
              <a:gradFill flip="none" rotWithShape="1">
                <a:gsLst>
                  <a:gs pos="0">
                    <a:srgbClr val="92D050">
                      <a:shade val="30000"/>
                      <a:satMod val="115000"/>
                    </a:srgbClr>
                  </a:gs>
                  <a:gs pos="50000">
                    <a:srgbClr val="92D050">
                      <a:shade val="67500"/>
                      <a:satMod val="115000"/>
                    </a:srgbClr>
                  </a:gs>
                  <a:gs pos="100000">
                    <a:srgbClr val="92D050">
                      <a:shade val="100000"/>
                      <a:satMod val="115000"/>
                    </a:srgbClr>
                  </a:gs>
                </a:gsLst>
                <a:lin ang="10800000" scaled="1"/>
                <a:tileRect/>
              </a:gra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 rot="214707">
            <a:off x="8614566" y="3344071"/>
            <a:ext cx="20255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rgbClr val="00B050"/>
                  </a:solidFill>
                </a:ln>
                <a:gradFill flip="none" rotWithShape="1">
                  <a:gsLst>
                    <a:gs pos="0">
                      <a:srgbClr val="92D050">
                        <a:shade val="30000"/>
                        <a:satMod val="115000"/>
                      </a:srgbClr>
                    </a:gs>
                    <a:gs pos="50000">
                      <a:srgbClr val="92D050">
                        <a:shade val="67500"/>
                        <a:satMod val="115000"/>
                      </a:srgbClr>
                    </a:gs>
                    <a:gs pos="100000">
                      <a:srgbClr val="92D050">
                        <a:shade val="100000"/>
                        <a:satMod val="115000"/>
                      </a:srgbClr>
                    </a:gs>
                  </a:gsLst>
                  <a:lin ang="10800000" scaled="1"/>
                  <a:tileRect/>
                </a:gra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SAVE</a:t>
            </a:r>
            <a:endParaRPr lang="en-US" sz="5400" b="1" cap="none" spc="0" dirty="0">
              <a:ln>
                <a:solidFill>
                  <a:srgbClr val="00B050"/>
                </a:solidFill>
              </a:ln>
              <a:gradFill flip="none" rotWithShape="1">
                <a:gsLst>
                  <a:gs pos="0">
                    <a:srgbClr val="92D050">
                      <a:shade val="30000"/>
                      <a:satMod val="115000"/>
                    </a:srgbClr>
                  </a:gs>
                  <a:gs pos="50000">
                    <a:srgbClr val="92D050">
                      <a:shade val="67500"/>
                      <a:satMod val="115000"/>
                    </a:srgbClr>
                  </a:gs>
                  <a:gs pos="100000">
                    <a:srgbClr val="92D050">
                      <a:shade val="100000"/>
                      <a:satMod val="115000"/>
                    </a:srgbClr>
                  </a:gs>
                </a:gsLst>
                <a:lin ang="10800000" scaled="1"/>
                <a:tileRect/>
              </a:gra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 rot="1054443">
            <a:off x="2853628" y="3136553"/>
            <a:ext cx="20255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rgbClr val="00B050"/>
                  </a:solidFill>
                </a:ln>
                <a:gradFill flip="none" rotWithShape="1">
                  <a:gsLst>
                    <a:gs pos="0">
                      <a:srgbClr val="92D050">
                        <a:shade val="30000"/>
                        <a:satMod val="115000"/>
                      </a:srgbClr>
                    </a:gs>
                    <a:gs pos="50000">
                      <a:srgbClr val="92D050">
                        <a:shade val="67500"/>
                        <a:satMod val="115000"/>
                      </a:srgbClr>
                    </a:gs>
                    <a:gs pos="100000">
                      <a:srgbClr val="92D050">
                        <a:shade val="100000"/>
                        <a:satMod val="115000"/>
                      </a:srgbClr>
                    </a:gs>
                  </a:gsLst>
                  <a:lin ang="10800000" scaled="1"/>
                  <a:tileRect/>
                </a:gra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SAVE</a:t>
            </a:r>
            <a:endParaRPr lang="en-US" sz="5400" b="1" cap="none" spc="0" dirty="0">
              <a:ln>
                <a:solidFill>
                  <a:srgbClr val="00B050"/>
                </a:solidFill>
              </a:ln>
              <a:gradFill flip="none" rotWithShape="1">
                <a:gsLst>
                  <a:gs pos="0">
                    <a:srgbClr val="92D050">
                      <a:shade val="30000"/>
                      <a:satMod val="115000"/>
                    </a:srgbClr>
                  </a:gs>
                  <a:gs pos="50000">
                    <a:srgbClr val="92D050">
                      <a:shade val="67500"/>
                      <a:satMod val="115000"/>
                    </a:srgbClr>
                  </a:gs>
                  <a:gs pos="100000">
                    <a:srgbClr val="92D050">
                      <a:shade val="100000"/>
                      <a:satMod val="115000"/>
                    </a:srgbClr>
                  </a:gs>
                </a:gsLst>
                <a:lin ang="10800000" scaled="1"/>
                <a:tileRect/>
              </a:gra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 rot="330973">
            <a:off x="6835720" y="4297213"/>
            <a:ext cx="20255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rgbClr val="00B050"/>
                  </a:solidFill>
                </a:ln>
                <a:gradFill flip="none" rotWithShape="1">
                  <a:gsLst>
                    <a:gs pos="0">
                      <a:srgbClr val="92D050">
                        <a:shade val="30000"/>
                        <a:satMod val="115000"/>
                      </a:srgbClr>
                    </a:gs>
                    <a:gs pos="50000">
                      <a:srgbClr val="92D050">
                        <a:shade val="67500"/>
                        <a:satMod val="115000"/>
                      </a:srgbClr>
                    </a:gs>
                    <a:gs pos="100000">
                      <a:srgbClr val="92D050">
                        <a:shade val="100000"/>
                        <a:satMod val="115000"/>
                      </a:srgbClr>
                    </a:gs>
                  </a:gsLst>
                  <a:lin ang="10800000" scaled="1"/>
                  <a:tileRect/>
                </a:gra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SAVE</a:t>
            </a:r>
            <a:endParaRPr lang="en-US" sz="5400" b="1" cap="none" spc="0" dirty="0">
              <a:ln>
                <a:solidFill>
                  <a:srgbClr val="00B050"/>
                </a:solidFill>
              </a:ln>
              <a:gradFill flip="none" rotWithShape="1">
                <a:gsLst>
                  <a:gs pos="0">
                    <a:srgbClr val="92D050">
                      <a:shade val="30000"/>
                      <a:satMod val="115000"/>
                    </a:srgbClr>
                  </a:gs>
                  <a:gs pos="50000">
                    <a:srgbClr val="92D050">
                      <a:shade val="67500"/>
                      <a:satMod val="115000"/>
                    </a:srgbClr>
                  </a:gs>
                  <a:gs pos="100000">
                    <a:srgbClr val="92D050">
                      <a:shade val="100000"/>
                      <a:satMod val="115000"/>
                    </a:srgbClr>
                  </a:gs>
                </a:gsLst>
                <a:lin ang="10800000" scaled="1"/>
                <a:tileRect/>
              </a:gra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Rectangle 19"/>
          <p:cNvSpPr/>
          <p:nvPr/>
        </p:nvSpPr>
        <p:spPr>
          <a:xfrm rot="20766328">
            <a:off x="1861087" y="4586270"/>
            <a:ext cx="20255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rgbClr val="00B050"/>
                  </a:solidFill>
                </a:ln>
                <a:gradFill flip="none" rotWithShape="1">
                  <a:gsLst>
                    <a:gs pos="0">
                      <a:srgbClr val="92D050">
                        <a:shade val="30000"/>
                        <a:satMod val="115000"/>
                      </a:srgbClr>
                    </a:gs>
                    <a:gs pos="50000">
                      <a:srgbClr val="92D050">
                        <a:shade val="67500"/>
                        <a:satMod val="115000"/>
                      </a:srgbClr>
                    </a:gs>
                    <a:gs pos="100000">
                      <a:srgbClr val="92D050">
                        <a:shade val="100000"/>
                        <a:satMod val="115000"/>
                      </a:srgbClr>
                    </a:gs>
                  </a:gsLst>
                  <a:lin ang="10800000" scaled="1"/>
                  <a:tileRect/>
                </a:gra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SAVE</a:t>
            </a:r>
            <a:endParaRPr lang="en-US" sz="5400" b="1" cap="none" spc="0" dirty="0">
              <a:ln>
                <a:solidFill>
                  <a:srgbClr val="00B050"/>
                </a:solidFill>
              </a:ln>
              <a:gradFill flip="none" rotWithShape="1">
                <a:gsLst>
                  <a:gs pos="0">
                    <a:srgbClr val="92D050">
                      <a:shade val="30000"/>
                      <a:satMod val="115000"/>
                    </a:srgbClr>
                  </a:gs>
                  <a:gs pos="50000">
                    <a:srgbClr val="92D050">
                      <a:shade val="67500"/>
                      <a:satMod val="115000"/>
                    </a:srgbClr>
                  </a:gs>
                  <a:gs pos="100000">
                    <a:srgbClr val="92D050">
                      <a:shade val="100000"/>
                      <a:satMod val="115000"/>
                    </a:srgbClr>
                  </a:gs>
                </a:gsLst>
                <a:lin ang="10800000" scaled="1"/>
                <a:tileRect/>
              </a:gra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403584" y="2336354"/>
            <a:ext cx="20255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rgbClr val="00B050"/>
                  </a:solidFill>
                </a:ln>
                <a:gradFill flip="none" rotWithShape="1">
                  <a:gsLst>
                    <a:gs pos="0">
                      <a:srgbClr val="92D050">
                        <a:shade val="30000"/>
                        <a:satMod val="115000"/>
                      </a:srgbClr>
                    </a:gs>
                    <a:gs pos="50000">
                      <a:srgbClr val="92D050">
                        <a:shade val="67500"/>
                        <a:satMod val="115000"/>
                      </a:srgbClr>
                    </a:gs>
                    <a:gs pos="100000">
                      <a:srgbClr val="92D050">
                        <a:shade val="100000"/>
                        <a:satMod val="115000"/>
                      </a:srgbClr>
                    </a:gs>
                  </a:gsLst>
                  <a:lin ang="10800000" scaled="1"/>
                  <a:tileRect/>
                </a:gra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SAVE</a:t>
            </a:r>
            <a:endParaRPr lang="en-US" sz="5400" b="1" cap="none" spc="0" dirty="0">
              <a:ln>
                <a:solidFill>
                  <a:srgbClr val="00B050"/>
                </a:solidFill>
              </a:ln>
              <a:gradFill flip="none" rotWithShape="1">
                <a:gsLst>
                  <a:gs pos="0">
                    <a:srgbClr val="92D050">
                      <a:shade val="30000"/>
                      <a:satMod val="115000"/>
                    </a:srgbClr>
                  </a:gs>
                  <a:gs pos="50000">
                    <a:srgbClr val="92D050">
                      <a:shade val="67500"/>
                      <a:satMod val="115000"/>
                    </a:srgbClr>
                  </a:gs>
                  <a:gs pos="100000">
                    <a:srgbClr val="92D050">
                      <a:shade val="100000"/>
                      <a:satMod val="115000"/>
                    </a:srgbClr>
                  </a:gs>
                </a:gsLst>
                <a:lin ang="10800000" scaled="1"/>
                <a:tileRect/>
              </a:gra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860572" y="1937646"/>
            <a:ext cx="20255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rgbClr val="00B050"/>
                  </a:solidFill>
                </a:ln>
                <a:gradFill flip="none" rotWithShape="1">
                  <a:gsLst>
                    <a:gs pos="0">
                      <a:srgbClr val="92D050">
                        <a:shade val="30000"/>
                        <a:satMod val="115000"/>
                      </a:srgbClr>
                    </a:gs>
                    <a:gs pos="50000">
                      <a:srgbClr val="92D050">
                        <a:shade val="67500"/>
                        <a:satMod val="115000"/>
                      </a:srgbClr>
                    </a:gs>
                    <a:gs pos="100000">
                      <a:srgbClr val="92D050">
                        <a:shade val="100000"/>
                        <a:satMod val="115000"/>
                      </a:srgbClr>
                    </a:gs>
                  </a:gsLst>
                  <a:lin ang="10800000" scaled="1"/>
                  <a:tileRect/>
                </a:gra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SAVE</a:t>
            </a:r>
            <a:endParaRPr lang="en-US" sz="5400" b="1" cap="none" spc="0" dirty="0">
              <a:ln>
                <a:solidFill>
                  <a:srgbClr val="00B050"/>
                </a:solidFill>
              </a:ln>
              <a:gradFill flip="none" rotWithShape="1">
                <a:gsLst>
                  <a:gs pos="0">
                    <a:srgbClr val="92D050">
                      <a:shade val="30000"/>
                      <a:satMod val="115000"/>
                    </a:srgbClr>
                  </a:gs>
                  <a:gs pos="50000">
                    <a:srgbClr val="92D050">
                      <a:shade val="67500"/>
                      <a:satMod val="115000"/>
                    </a:srgbClr>
                  </a:gs>
                  <a:gs pos="100000">
                    <a:srgbClr val="92D050">
                      <a:shade val="100000"/>
                      <a:satMod val="115000"/>
                    </a:srgbClr>
                  </a:gs>
                </a:gsLst>
                <a:lin ang="10800000" scaled="1"/>
                <a:tileRect/>
              </a:gra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4570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8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3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75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36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6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63" tmFilter="0, 0; 0.125,0.2665; 0.25,0.4; 0.375,0.465; 0.5,0.5;  0.625,0.535; 0.75,0.6; 0.875,0.7335; 1,1">
                                          <p:stCondLst>
                                            <p:cond delay="8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32" tmFilter="0, 0; 0.125,0.2665; 0.25,0.4; 0.375,0.465; 0.5,0.5;  0.625,0.535; 0.75,0.6; 0.875,0.7335; 1,1">
                                          <p:stCondLst>
                                            <p:cond delay="17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13" tmFilter="0, 0; 0.125,0.2665; 0.25,0.4; 0.375,0.465; 0.5,0.5;  0.625,0.535; 0.75,0.6; 0.875,0.7335; 1,1">
                                          <p:stCondLst>
                                            <p:cond delay="215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34">
                                          <p:stCondLst>
                                            <p:cond delay="84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216" decel="50000">
                                          <p:stCondLst>
                                            <p:cond delay="87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34">
                                          <p:stCondLst>
                                            <p:cond delay="170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216" decel="50000">
                                          <p:stCondLst>
                                            <p:cond delay="173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34">
                                          <p:stCondLst>
                                            <p:cond delay="21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216" decel="50000">
                                          <p:stCondLst>
                                            <p:cond delay="21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34">
                                          <p:stCondLst>
                                            <p:cond delay="23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216" decel="50000">
                                          <p:stCondLst>
                                            <p:cond delay="238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9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9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52" dur="4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7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380" fill="hold">
                                          <p:stCondLst>
                                            <p:cond delay="38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380" fill="hold">
                                          <p:stCondLst>
                                            <p:cond delay="76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380" fill="hold">
                                          <p:stCondLst>
                                            <p:cond delay="114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380" fill="hold">
                                          <p:stCondLst>
                                            <p:cond delay="152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3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3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31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1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2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5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/>
              <a:t>Wrap up a Class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dirty="0" smtClean="0"/>
              <a:t>Enter Pass or Fail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361" y="2343493"/>
            <a:ext cx="7144733" cy="3274669"/>
          </a:xfrm>
        </p:spPr>
      </p:pic>
      <p:sp>
        <p:nvSpPr>
          <p:cNvPr id="5" name="TextBox 4"/>
          <p:cNvSpPr txBox="1"/>
          <p:nvPr/>
        </p:nvSpPr>
        <p:spPr>
          <a:xfrm>
            <a:off x="731520" y="1857168"/>
            <a:ext cx="297365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To enter scores click the class roll tab, and highlight the student you want to pass or fail, click the actions tab and select pass or fail.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You can also select the “select all” box at the top of the list of students.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This action will automatically change the students status in the DWR database and will cue the system to print them a blue card.</a:t>
            </a:r>
          </a:p>
        </p:txBody>
      </p:sp>
    </p:spTree>
    <p:extLst>
      <p:ext uri="{BB962C8B-B14F-4D97-AF65-F5344CB8AC3E}">
        <p14:creationId xmlns:p14="http://schemas.microsoft.com/office/powerpoint/2010/main" val="3980743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Made a mistake?</a:t>
            </a:r>
            <a:endParaRPr lang="en-US" sz="3600" dirty="0"/>
          </a:p>
        </p:txBody>
      </p:sp>
      <p:sp>
        <p:nvSpPr>
          <p:cNvPr id="6" name="Rectangle 5"/>
          <p:cNvSpPr/>
          <p:nvPr/>
        </p:nvSpPr>
        <p:spPr>
          <a:xfrm rot="3351673">
            <a:off x="8365756" y="1347883"/>
            <a:ext cx="486667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Maladjusted?</a:t>
            </a:r>
            <a:endParaRPr lang="en-US" sz="5400" b="1" cap="none" spc="0" dirty="0">
              <a:ln w="12700">
                <a:solidFill>
                  <a:srgbClr val="00B050"/>
                </a:solidFill>
                <a:prstDash val="solid"/>
              </a:ln>
              <a:solidFill>
                <a:srgbClr val="92D05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 rot="20810002">
            <a:off x="1357807" y="5094852"/>
            <a:ext cx="567458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Mis</a:t>
            </a:r>
            <a:r>
              <a:rPr lang="en-US" sz="5400" b="1" dirty="0" smtClean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-calculated?</a:t>
            </a:r>
            <a:endParaRPr lang="en-US" sz="5400" b="1" cap="none" spc="0" dirty="0">
              <a:ln w="12700">
                <a:solidFill>
                  <a:srgbClr val="00B050"/>
                </a:solidFill>
                <a:prstDash val="solid"/>
              </a:ln>
              <a:solidFill>
                <a:srgbClr val="92D05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 rot="21329089">
            <a:off x="3861157" y="1934445"/>
            <a:ext cx="3274991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Dropped a </a:t>
            </a:r>
            <a:r>
              <a:rPr lang="en-US" sz="5400" b="1" cap="none" spc="0" dirty="0" err="1" smtClean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Clanger</a:t>
            </a:r>
            <a:r>
              <a:rPr lang="en-US" sz="5400" b="1" cap="none" spc="0" dirty="0" smtClean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?</a:t>
            </a:r>
            <a:endParaRPr lang="en-US" sz="5400" b="1" cap="none" spc="0" dirty="0">
              <a:ln w="12700">
                <a:solidFill>
                  <a:srgbClr val="00B050"/>
                </a:solidFill>
                <a:prstDash val="solid"/>
              </a:ln>
              <a:solidFill>
                <a:srgbClr val="92D05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 rot="2684715">
            <a:off x="8675133" y="3637718"/>
            <a:ext cx="3274991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Crashed and Burned?</a:t>
            </a:r>
            <a:endParaRPr lang="en-US" sz="5400" b="1" cap="none" spc="0" dirty="0">
              <a:ln w="12700">
                <a:solidFill>
                  <a:srgbClr val="00B050"/>
                </a:solidFill>
                <a:prstDash val="solid"/>
              </a:ln>
              <a:solidFill>
                <a:srgbClr val="92D05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 rot="21080272">
            <a:off x="4965176" y="5269289"/>
            <a:ext cx="41955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en-US" sz="5400" b="1" dirty="0" smtClean="0">
                <a:ln>
                  <a:solidFill>
                    <a:srgbClr val="00B050"/>
                  </a:solidFill>
                </a:ln>
                <a:gradFill flip="none" rotWithShape="1">
                  <a:gsLst>
                    <a:gs pos="0">
                      <a:srgbClr val="92D050">
                        <a:shade val="30000"/>
                        <a:satMod val="115000"/>
                      </a:srgbClr>
                    </a:gs>
                    <a:gs pos="50000">
                      <a:srgbClr val="92D050">
                        <a:shade val="67500"/>
                        <a:satMod val="115000"/>
                      </a:srgbClr>
                    </a:gs>
                    <a:gs pos="100000">
                      <a:srgbClr val="92D050">
                        <a:shade val="100000"/>
                        <a:satMod val="115000"/>
                      </a:srgbClr>
                    </a:gs>
                  </a:gsLst>
                  <a:lin ang="10800000" scaled="1"/>
                  <a:tileRect/>
                </a:gra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Jacked it up?</a:t>
            </a:r>
            <a:endParaRPr lang="en-US" sz="5400" b="1" cap="none" spc="0" dirty="0">
              <a:ln>
                <a:solidFill>
                  <a:srgbClr val="00B050"/>
                </a:solidFill>
              </a:ln>
              <a:gradFill flip="none" rotWithShape="1">
                <a:gsLst>
                  <a:gs pos="0">
                    <a:srgbClr val="92D050">
                      <a:shade val="30000"/>
                      <a:satMod val="115000"/>
                    </a:srgbClr>
                  </a:gs>
                  <a:gs pos="50000">
                    <a:srgbClr val="92D050">
                      <a:shade val="67500"/>
                      <a:satMod val="115000"/>
                    </a:srgbClr>
                  </a:gs>
                  <a:gs pos="100000">
                    <a:srgbClr val="92D050">
                      <a:shade val="100000"/>
                      <a:satMod val="115000"/>
                    </a:srgbClr>
                  </a:gs>
                </a:gsLst>
                <a:lin ang="10800000" scaled="1"/>
                <a:tileRect/>
              </a:gra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Rectangle 19"/>
          <p:cNvSpPr/>
          <p:nvPr/>
        </p:nvSpPr>
        <p:spPr>
          <a:xfrm rot="20766328">
            <a:off x="1793281" y="4586270"/>
            <a:ext cx="21611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rgbClr val="00B050"/>
                  </a:solidFill>
                </a:ln>
                <a:gradFill flip="none" rotWithShape="1">
                  <a:gsLst>
                    <a:gs pos="0">
                      <a:srgbClr val="92D050">
                        <a:shade val="30000"/>
                        <a:satMod val="115000"/>
                      </a:srgbClr>
                    </a:gs>
                    <a:gs pos="50000">
                      <a:srgbClr val="92D050">
                        <a:shade val="67500"/>
                        <a:satMod val="115000"/>
                      </a:srgbClr>
                    </a:gs>
                    <a:gs pos="100000">
                      <a:srgbClr val="92D050">
                        <a:shade val="100000"/>
                        <a:satMod val="115000"/>
                      </a:srgbClr>
                    </a:gs>
                  </a:gsLst>
                  <a:lin ang="10800000" scaled="1"/>
                  <a:tileRect/>
                </a:gra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Oops?</a:t>
            </a:r>
            <a:endParaRPr lang="en-US" sz="5400" b="1" cap="none" spc="0" dirty="0">
              <a:ln>
                <a:solidFill>
                  <a:srgbClr val="00B050"/>
                </a:solidFill>
              </a:ln>
              <a:gradFill flip="none" rotWithShape="1">
                <a:gsLst>
                  <a:gs pos="0">
                    <a:srgbClr val="92D050">
                      <a:shade val="30000"/>
                      <a:satMod val="115000"/>
                    </a:srgbClr>
                  </a:gs>
                  <a:gs pos="50000">
                    <a:srgbClr val="92D050">
                      <a:shade val="67500"/>
                      <a:satMod val="115000"/>
                    </a:srgbClr>
                  </a:gs>
                  <a:gs pos="100000">
                    <a:srgbClr val="92D050">
                      <a:shade val="100000"/>
                      <a:satMod val="115000"/>
                    </a:srgbClr>
                  </a:gs>
                </a:gsLst>
                <a:lin ang="10800000" scaled="1"/>
                <a:tileRect/>
              </a:gra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 rot="20606343">
            <a:off x="6849379" y="648493"/>
            <a:ext cx="3274991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Threw a spanner in the works?</a:t>
            </a:r>
            <a:endParaRPr lang="en-US" sz="5400" b="1" cap="none" spc="0" dirty="0">
              <a:ln w="12700">
                <a:solidFill>
                  <a:srgbClr val="00B050"/>
                </a:solidFill>
                <a:prstDash val="solid"/>
              </a:ln>
              <a:solidFill>
                <a:srgbClr val="92D05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9604" y="2197995"/>
            <a:ext cx="34465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Contact Rhonda, RaLynne, Levi or Gary immediately!!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03829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7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80" fill="hold">
                                          <p:stCondLst>
                                            <p:cond delay="38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380" fill="hold">
                                          <p:stCondLst>
                                            <p:cond delay="76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380" fill="hold">
                                          <p:stCondLst>
                                            <p:cond delay="114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380" fill="hold">
                                          <p:stCondLst>
                                            <p:cond delay="152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1" grpId="0"/>
      <p:bldP spid="12" grpId="0"/>
      <p:bldP spid="19" grpId="0"/>
      <p:bldP spid="20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Log In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Division of Wildlife Website</a:t>
            </a:r>
          </a:p>
          <a:p>
            <a:pPr lvl="1"/>
            <a:r>
              <a:rPr lang="en-US" dirty="0" smtClean="0"/>
              <a:t>Hunting</a:t>
            </a:r>
          </a:p>
          <a:p>
            <a:pPr lvl="2"/>
            <a:r>
              <a:rPr lang="en-US" dirty="0" smtClean="0"/>
              <a:t>Hunter Education</a:t>
            </a:r>
          </a:p>
          <a:p>
            <a:pPr marL="914400" lvl="2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1" r="6825"/>
          <a:stretch/>
        </p:blipFill>
        <p:spPr>
          <a:xfrm>
            <a:off x="4877337" y="2499918"/>
            <a:ext cx="6177517" cy="337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495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/>
              <a:t>Wrap up a Class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dirty="0" smtClean="0"/>
              <a:t>Entering Instructors Times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699" y="2122805"/>
            <a:ext cx="7636207" cy="3449638"/>
          </a:xfrm>
        </p:spPr>
      </p:pic>
      <p:sp>
        <p:nvSpPr>
          <p:cNvPr id="5" name="TextBox 4"/>
          <p:cNvSpPr txBox="1"/>
          <p:nvPr/>
        </p:nvSpPr>
        <p:spPr>
          <a:xfrm>
            <a:off x="701040" y="2168525"/>
            <a:ext cx="297365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Each instructor will be responsible to entering and confirming their hours.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Click the instructor details tab, select add or edit hours you can then add a work day.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Each instructor will need to verify their work days.</a:t>
            </a:r>
          </a:p>
        </p:txBody>
      </p:sp>
    </p:spTree>
    <p:extLst>
      <p:ext uri="{BB962C8B-B14F-4D97-AF65-F5344CB8AC3E}">
        <p14:creationId xmlns:p14="http://schemas.microsoft.com/office/powerpoint/2010/main" val="3559083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/>
              <a:t>Wrap up a Class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dirty="0" smtClean="0"/>
              <a:t>Demographics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972" y="2218690"/>
            <a:ext cx="7619442" cy="3449638"/>
          </a:xfrm>
        </p:spPr>
      </p:pic>
      <p:sp>
        <p:nvSpPr>
          <p:cNvPr id="5" name="TextBox 4"/>
          <p:cNvSpPr txBox="1"/>
          <p:nvPr/>
        </p:nvSpPr>
        <p:spPr>
          <a:xfrm>
            <a:off x="1097281" y="2218690"/>
            <a:ext cx="23774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Enter demographics by selecting the demographics tab.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Use your best judgement.</a:t>
            </a:r>
          </a:p>
        </p:txBody>
      </p:sp>
    </p:spTree>
    <p:extLst>
      <p:ext uri="{BB962C8B-B14F-4D97-AF65-F5344CB8AC3E}">
        <p14:creationId xmlns:p14="http://schemas.microsoft.com/office/powerpoint/2010/main" val="64039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Finalizing a Class</a:t>
            </a:r>
            <a:endParaRPr lang="en-US" sz="36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705" y="2199902"/>
            <a:ext cx="7913483" cy="3469377"/>
          </a:xfrm>
        </p:spPr>
      </p:pic>
      <p:sp>
        <p:nvSpPr>
          <p:cNvPr id="7" name="TextBox 6"/>
          <p:cNvSpPr txBox="1"/>
          <p:nvPr/>
        </p:nvSpPr>
        <p:spPr>
          <a:xfrm>
            <a:off x="518160" y="1889576"/>
            <a:ext cx="327454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To finalize a class you will need to make sure all of your information is inputted and correct. This cannot be undone.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Once your information is inputted and correct go back to the class roll tab, then click on finalize class up at the top.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If you make a mistake contact the SL office immediately.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primary instructor is responsible to finalize the class.</a:t>
            </a:r>
          </a:p>
        </p:txBody>
      </p:sp>
    </p:spTree>
    <p:extLst>
      <p:ext uri="{BB962C8B-B14F-4D97-AF65-F5344CB8AC3E}">
        <p14:creationId xmlns:p14="http://schemas.microsoft.com/office/powerpoint/2010/main" val="2968492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Made a mistake?</a:t>
            </a:r>
            <a:endParaRPr lang="en-US" sz="3600" dirty="0"/>
          </a:p>
        </p:txBody>
      </p:sp>
      <p:sp>
        <p:nvSpPr>
          <p:cNvPr id="6" name="Rectangle 5"/>
          <p:cNvSpPr/>
          <p:nvPr/>
        </p:nvSpPr>
        <p:spPr>
          <a:xfrm rot="3351673">
            <a:off x="8365756" y="1347883"/>
            <a:ext cx="486667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Maladjusted?</a:t>
            </a:r>
            <a:endParaRPr lang="en-US" sz="5400" b="1" cap="none" spc="0" dirty="0">
              <a:ln w="12700">
                <a:solidFill>
                  <a:srgbClr val="00B050"/>
                </a:solidFill>
                <a:prstDash val="solid"/>
              </a:ln>
              <a:solidFill>
                <a:srgbClr val="92D05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 rot="20810002">
            <a:off x="1357807" y="5094852"/>
            <a:ext cx="567458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Mis</a:t>
            </a:r>
            <a:r>
              <a:rPr lang="en-US" sz="5400" b="1" dirty="0" smtClean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-calculated?</a:t>
            </a:r>
            <a:endParaRPr lang="en-US" sz="5400" b="1" cap="none" spc="0" dirty="0">
              <a:ln w="12700">
                <a:solidFill>
                  <a:srgbClr val="00B050"/>
                </a:solidFill>
                <a:prstDash val="solid"/>
              </a:ln>
              <a:solidFill>
                <a:srgbClr val="92D05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 rot="21329089">
            <a:off x="3861157" y="1934445"/>
            <a:ext cx="3274991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Dropped a </a:t>
            </a:r>
            <a:r>
              <a:rPr lang="en-US" sz="5400" b="1" cap="none" spc="0" dirty="0" err="1" smtClean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Clanger</a:t>
            </a:r>
            <a:r>
              <a:rPr lang="en-US" sz="5400" b="1" cap="none" spc="0" dirty="0" smtClean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?</a:t>
            </a:r>
            <a:endParaRPr lang="en-US" sz="5400" b="1" cap="none" spc="0" dirty="0">
              <a:ln w="12700">
                <a:solidFill>
                  <a:srgbClr val="00B050"/>
                </a:solidFill>
                <a:prstDash val="solid"/>
              </a:ln>
              <a:solidFill>
                <a:srgbClr val="92D05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 rot="2684715">
            <a:off x="8675133" y="3637718"/>
            <a:ext cx="3274991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Crashed and Burned?</a:t>
            </a:r>
            <a:endParaRPr lang="en-US" sz="5400" b="1" cap="none" spc="0" dirty="0">
              <a:ln w="12700">
                <a:solidFill>
                  <a:srgbClr val="00B050"/>
                </a:solidFill>
                <a:prstDash val="solid"/>
              </a:ln>
              <a:solidFill>
                <a:srgbClr val="92D05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 rot="21080272">
            <a:off x="4965176" y="5269289"/>
            <a:ext cx="41955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en-US" sz="5400" b="1" dirty="0" smtClean="0">
                <a:ln>
                  <a:solidFill>
                    <a:srgbClr val="00B050"/>
                  </a:solidFill>
                </a:ln>
                <a:gradFill flip="none" rotWithShape="1">
                  <a:gsLst>
                    <a:gs pos="0">
                      <a:srgbClr val="92D050">
                        <a:shade val="30000"/>
                        <a:satMod val="115000"/>
                      </a:srgbClr>
                    </a:gs>
                    <a:gs pos="50000">
                      <a:srgbClr val="92D050">
                        <a:shade val="67500"/>
                        <a:satMod val="115000"/>
                      </a:srgbClr>
                    </a:gs>
                    <a:gs pos="100000">
                      <a:srgbClr val="92D050">
                        <a:shade val="100000"/>
                        <a:satMod val="115000"/>
                      </a:srgbClr>
                    </a:gs>
                  </a:gsLst>
                  <a:lin ang="10800000" scaled="1"/>
                  <a:tileRect/>
                </a:gra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Jacked it up?</a:t>
            </a:r>
            <a:endParaRPr lang="en-US" sz="5400" b="1" cap="none" spc="0" dirty="0">
              <a:ln>
                <a:solidFill>
                  <a:srgbClr val="00B050"/>
                </a:solidFill>
              </a:ln>
              <a:gradFill flip="none" rotWithShape="1">
                <a:gsLst>
                  <a:gs pos="0">
                    <a:srgbClr val="92D050">
                      <a:shade val="30000"/>
                      <a:satMod val="115000"/>
                    </a:srgbClr>
                  </a:gs>
                  <a:gs pos="50000">
                    <a:srgbClr val="92D050">
                      <a:shade val="67500"/>
                      <a:satMod val="115000"/>
                    </a:srgbClr>
                  </a:gs>
                  <a:gs pos="100000">
                    <a:srgbClr val="92D050">
                      <a:shade val="100000"/>
                      <a:satMod val="115000"/>
                    </a:srgbClr>
                  </a:gs>
                </a:gsLst>
                <a:lin ang="10800000" scaled="1"/>
                <a:tileRect/>
              </a:gra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Rectangle 19"/>
          <p:cNvSpPr/>
          <p:nvPr/>
        </p:nvSpPr>
        <p:spPr>
          <a:xfrm rot="20766328">
            <a:off x="1793281" y="4586270"/>
            <a:ext cx="21611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rgbClr val="00B050"/>
                  </a:solidFill>
                </a:ln>
                <a:gradFill flip="none" rotWithShape="1">
                  <a:gsLst>
                    <a:gs pos="0">
                      <a:srgbClr val="92D050">
                        <a:shade val="30000"/>
                        <a:satMod val="115000"/>
                      </a:srgbClr>
                    </a:gs>
                    <a:gs pos="50000">
                      <a:srgbClr val="92D050">
                        <a:shade val="67500"/>
                        <a:satMod val="115000"/>
                      </a:srgbClr>
                    </a:gs>
                    <a:gs pos="100000">
                      <a:srgbClr val="92D050">
                        <a:shade val="100000"/>
                        <a:satMod val="115000"/>
                      </a:srgbClr>
                    </a:gs>
                  </a:gsLst>
                  <a:lin ang="10800000" scaled="1"/>
                  <a:tileRect/>
                </a:gra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Oops?</a:t>
            </a:r>
            <a:endParaRPr lang="en-US" sz="5400" b="1" cap="none" spc="0" dirty="0">
              <a:ln>
                <a:solidFill>
                  <a:srgbClr val="00B050"/>
                </a:solidFill>
              </a:ln>
              <a:gradFill flip="none" rotWithShape="1">
                <a:gsLst>
                  <a:gs pos="0">
                    <a:srgbClr val="92D050">
                      <a:shade val="30000"/>
                      <a:satMod val="115000"/>
                    </a:srgbClr>
                  </a:gs>
                  <a:gs pos="50000">
                    <a:srgbClr val="92D050">
                      <a:shade val="67500"/>
                      <a:satMod val="115000"/>
                    </a:srgbClr>
                  </a:gs>
                  <a:gs pos="100000">
                    <a:srgbClr val="92D050">
                      <a:shade val="100000"/>
                      <a:satMod val="115000"/>
                    </a:srgbClr>
                  </a:gs>
                </a:gsLst>
                <a:lin ang="10800000" scaled="1"/>
                <a:tileRect/>
              </a:gra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 rot="20606343">
            <a:off x="6849379" y="648493"/>
            <a:ext cx="3274991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Threw a spanner in the works?</a:t>
            </a:r>
            <a:endParaRPr lang="en-US" sz="5400" b="1" cap="none" spc="0" dirty="0">
              <a:ln w="12700">
                <a:solidFill>
                  <a:srgbClr val="00B050"/>
                </a:solidFill>
                <a:prstDash val="solid"/>
              </a:ln>
              <a:solidFill>
                <a:srgbClr val="92D05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9604" y="2197995"/>
            <a:ext cx="34465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Contact Rhonda, RaLynne, Levi or Gary immediately!!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6960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7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80" fill="hold">
                                          <p:stCondLst>
                                            <p:cond delay="38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380" fill="hold">
                                          <p:stCondLst>
                                            <p:cond delay="76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380" fill="hold">
                                          <p:stCondLst>
                                            <p:cond delay="114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380" fill="hold">
                                          <p:stCondLst>
                                            <p:cond delay="152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1" grpId="0"/>
      <p:bldP spid="12" grpId="0"/>
      <p:bldP spid="19" grpId="0"/>
      <p:bldP spid="20" grpId="0"/>
      <p:bldP spid="2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Resources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734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Message Center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261" y="2092425"/>
            <a:ext cx="7264593" cy="3333389"/>
          </a:xfrm>
        </p:spPr>
      </p:pic>
      <p:sp>
        <p:nvSpPr>
          <p:cNvPr id="3" name="TextBox 2"/>
          <p:cNvSpPr txBox="1"/>
          <p:nvPr/>
        </p:nvSpPr>
        <p:spPr>
          <a:xfrm>
            <a:off x="1021080" y="2423160"/>
            <a:ext cx="2514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You will receive all messages from the Hunter Education team through this notification box.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If needed a generic email will be sent to you directing you to look at your notice box.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990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Resource Center</a:t>
            </a:r>
            <a:endParaRPr lang="en-US" sz="36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101" y="2153285"/>
            <a:ext cx="7970282" cy="3449638"/>
          </a:xfrm>
        </p:spPr>
      </p:pic>
      <p:sp>
        <p:nvSpPr>
          <p:cNvPr id="3" name="TextBox 2"/>
          <p:cNvSpPr txBox="1"/>
          <p:nvPr/>
        </p:nvSpPr>
        <p:spPr>
          <a:xfrm>
            <a:off x="685800" y="2606040"/>
            <a:ext cx="2514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You will find all the resources under this tab.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571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Profile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291" y="2214245"/>
            <a:ext cx="7433563" cy="3449638"/>
          </a:xfrm>
        </p:spPr>
      </p:pic>
      <p:sp>
        <p:nvSpPr>
          <p:cNvPr id="5" name="TextBox 4"/>
          <p:cNvSpPr txBox="1"/>
          <p:nvPr/>
        </p:nvSpPr>
        <p:spPr>
          <a:xfrm>
            <a:off x="426720" y="2079843"/>
            <a:ext cx="284611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Your profile is found under your name in the top right hand corner of the main page.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Here you will be able to edit your address or phone number.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You will also be able to check your certifications including what classes you are allowed to teach, last training or seminar attended and your background check.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7844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Events</a:t>
            </a:r>
            <a:endParaRPr lang="en-US" sz="36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749" y="2142490"/>
            <a:ext cx="7913147" cy="3449638"/>
          </a:xfrm>
        </p:spPr>
      </p:pic>
      <p:sp>
        <p:nvSpPr>
          <p:cNvPr id="4" name="TextBox 3"/>
          <p:cNvSpPr txBox="1"/>
          <p:nvPr/>
        </p:nvSpPr>
        <p:spPr>
          <a:xfrm>
            <a:off x="399136" y="2142490"/>
            <a:ext cx="284611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Under the Events tab you will be able to see and RSVP for all events.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We will include spring seminars, training workshops, new instructor training, shooting sports events, and so on 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466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View History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556" y="2229485"/>
            <a:ext cx="7595533" cy="3449638"/>
          </a:xfrm>
        </p:spPr>
      </p:pic>
      <p:sp>
        <p:nvSpPr>
          <p:cNvPr id="5" name="TextBox 4"/>
          <p:cNvSpPr txBox="1"/>
          <p:nvPr/>
        </p:nvSpPr>
        <p:spPr>
          <a:xfrm>
            <a:off x="762000" y="2229485"/>
            <a:ext cx="284611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There are multiple ways to check your history, current classes, and classes needing attention.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Classes tab will show all classes you have been associated with.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side tabs will show classes in progress, upcoming classes, and classes needing attention that you are associated with.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282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Log IN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024" y="2409530"/>
            <a:ext cx="6434830" cy="34496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98687" y="2829663"/>
            <a:ext cx="37213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dirty="0"/>
              <a:t>Need Email and </a:t>
            </a:r>
            <a:r>
              <a:rPr lang="en-US" dirty="0" smtClean="0"/>
              <a:t>Password you used to set up and sign up for the spring training.</a:t>
            </a:r>
          </a:p>
        </p:txBody>
      </p:sp>
    </p:spTree>
    <p:extLst>
      <p:ext uri="{BB962C8B-B14F-4D97-AF65-F5344CB8AC3E}">
        <p14:creationId xmlns:p14="http://schemas.microsoft.com/office/powerpoint/2010/main" val="715118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Student View of Hunter Education Website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043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/>
              <a:t>Student View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dirty="0" smtClean="0"/>
              <a:t>What </a:t>
            </a:r>
            <a:r>
              <a:rPr lang="en-US" sz="3600" dirty="0"/>
              <a:t>t</a:t>
            </a:r>
            <a:r>
              <a:rPr lang="en-US" sz="3600" dirty="0" smtClean="0"/>
              <a:t>hey </a:t>
            </a:r>
            <a:r>
              <a:rPr lang="en-US" sz="3600" dirty="0"/>
              <a:t>S</a:t>
            </a:r>
            <a:r>
              <a:rPr lang="en-US" sz="3600" dirty="0" smtClean="0"/>
              <a:t>ee</a:t>
            </a:r>
            <a:endParaRPr lang="en-US" sz="36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200" y="2000885"/>
            <a:ext cx="7761685" cy="3449638"/>
          </a:xfrm>
        </p:spPr>
      </p:pic>
      <p:sp>
        <p:nvSpPr>
          <p:cNvPr id="4" name="TextBox 3"/>
          <p:cNvSpPr txBox="1"/>
          <p:nvPr/>
        </p:nvSpPr>
        <p:spPr>
          <a:xfrm>
            <a:off x="548640" y="2156043"/>
            <a:ext cx="284611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This is the page your students will see when they want to select a class.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class location pins show where the classes will be held.  This is why it is important you use a google address when you create your class.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They will also have a list view on the side that they can see the details of the class.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449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/>
              <a:t>Student View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dirty="0" smtClean="0"/>
              <a:t>What </a:t>
            </a:r>
            <a:r>
              <a:rPr lang="en-US" sz="3600" dirty="0"/>
              <a:t>t</a:t>
            </a:r>
            <a:r>
              <a:rPr lang="en-US" sz="3600" dirty="0" smtClean="0"/>
              <a:t>hey </a:t>
            </a:r>
            <a:r>
              <a:rPr lang="en-US" sz="3600" dirty="0"/>
              <a:t>S</a:t>
            </a:r>
            <a:r>
              <a:rPr lang="en-US" sz="3600" dirty="0" smtClean="0"/>
              <a:t>ee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164" y="2168525"/>
            <a:ext cx="7701517" cy="3449638"/>
          </a:xfrm>
        </p:spPr>
      </p:pic>
      <p:sp>
        <p:nvSpPr>
          <p:cNvPr id="5" name="TextBox 4"/>
          <p:cNvSpPr txBox="1"/>
          <p:nvPr/>
        </p:nvSpPr>
        <p:spPr>
          <a:xfrm>
            <a:off x="415290" y="2354163"/>
            <a:ext cx="31928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Selecting a class will give the students more details about the class.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This is where they will also register for your specific class.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There is a share button ( 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˂ </a:t>
            </a:r>
            <a:r>
              <a:rPr lang="en-US" dirty="0" smtClean="0"/>
              <a:t>) that you can use to send students to your specific class.</a:t>
            </a:r>
            <a:endParaRPr lang="en-US" dirty="0"/>
          </a:p>
        </p:txBody>
      </p:sp>
      <p:sp>
        <p:nvSpPr>
          <p:cNvPr id="3" name="Flowchart: Connector 2"/>
          <p:cNvSpPr/>
          <p:nvPr/>
        </p:nvSpPr>
        <p:spPr>
          <a:xfrm flipV="1">
            <a:off x="3277629" y="4231493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lowchart: Connector 5"/>
          <p:cNvSpPr/>
          <p:nvPr/>
        </p:nvSpPr>
        <p:spPr>
          <a:xfrm flipV="1">
            <a:off x="3128010" y="4159104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Connector 6"/>
          <p:cNvSpPr/>
          <p:nvPr/>
        </p:nvSpPr>
        <p:spPr>
          <a:xfrm flipV="1">
            <a:off x="3281440" y="4078801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289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/>
              <a:t>Student View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dirty="0" smtClean="0"/>
              <a:t>What they Need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627" y="2111159"/>
            <a:ext cx="8062208" cy="3682582"/>
          </a:xfrm>
        </p:spPr>
      </p:pic>
      <p:sp>
        <p:nvSpPr>
          <p:cNvPr id="5" name="TextBox 4"/>
          <p:cNvSpPr txBox="1"/>
          <p:nvPr/>
        </p:nvSpPr>
        <p:spPr>
          <a:xfrm>
            <a:off x="415290" y="2354163"/>
            <a:ext cx="319282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When your students click the register button they will be prompted to enter their information.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They will need to have their registration certificate number, customer ID number, an email address and a phone number in order to sign up for your class.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They will only be able to sign up for one class at a time.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234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/>
              <a:t>Student View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dirty="0" smtClean="0"/>
              <a:t>Trying to Dual </a:t>
            </a:r>
            <a:r>
              <a:rPr lang="en-US" sz="3600" dirty="0"/>
              <a:t>R</a:t>
            </a:r>
            <a:r>
              <a:rPr lang="en-US" sz="3600" dirty="0" smtClean="0"/>
              <a:t>egister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548" y="2290445"/>
            <a:ext cx="7540428" cy="3449638"/>
          </a:xfrm>
        </p:spPr>
      </p:pic>
      <p:sp>
        <p:nvSpPr>
          <p:cNvPr id="5" name="TextBox 4"/>
          <p:cNvSpPr txBox="1"/>
          <p:nvPr/>
        </p:nvSpPr>
        <p:spPr>
          <a:xfrm>
            <a:off x="415290" y="2354163"/>
            <a:ext cx="31928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Registering for more than one class or entering false information will trigger a warning and will not allow them to proceed.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999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24375" y="908624"/>
            <a:ext cx="8637073" cy="2541431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688240" y="3725763"/>
            <a:ext cx="53093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If you have questions do not hesitate to reach out.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Rhonda Jensen- 		385-214-7814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RaLynne Takeda- 	801-556-0655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Levi Bassett-		385-260-5850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Gary Cook-		801-580-0572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245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Managing a Class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940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/>
              <a:t>Managing a Class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dirty="0" smtClean="0"/>
              <a:t>Schedule a Class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958" y="2144462"/>
            <a:ext cx="7540428" cy="3449638"/>
          </a:xfrm>
        </p:spPr>
      </p:pic>
      <p:sp>
        <p:nvSpPr>
          <p:cNvPr id="3" name="TextBox 2"/>
          <p:cNvSpPr txBox="1"/>
          <p:nvPr/>
        </p:nvSpPr>
        <p:spPr>
          <a:xfrm>
            <a:off x="1267326" y="2310063"/>
            <a:ext cx="2374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Click create a class to get started filling out the basic form.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231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/>
              <a:t>Managing a Class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dirty="0" smtClean="0"/>
              <a:t>Schedule a Class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818437" y="1853754"/>
            <a:ext cx="282341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Fill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out the information as fully and best you can.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 smtClean="0">
                <a:solidFill>
                  <a:prstClr val="black"/>
                </a:solidFill>
                <a:latin typeface="Gill Sans MT" panose="020B0502020104020203"/>
              </a:rPr>
              <a:t>The primary instructor is responsible for</a:t>
            </a:r>
            <a:r>
              <a:rPr lang="en-US" dirty="0" smtClean="0">
                <a:solidFill>
                  <a:prstClr val="black"/>
                </a:solidFill>
                <a:latin typeface="Gill Sans MT" panose="020B0502020104020203"/>
              </a:rPr>
              <a:t> creating the class.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Location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must be a google pin.  </a:t>
            </a:r>
            <a:endParaRPr lang="en-US" dirty="0">
              <a:solidFill>
                <a:prstClr val="black"/>
              </a:solidFill>
              <a:latin typeface="Gill Sans MT" panose="020B0502020104020203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You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MUST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get pre-approval from </a:t>
            </a:r>
            <a:r>
              <a:rPr lang="en-US" dirty="0" smtClean="0">
                <a:solidFill>
                  <a:prstClr val="black"/>
                </a:solidFill>
                <a:latin typeface="Gill Sans MT" panose="020B0502020104020203"/>
              </a:rPr>
              <a:t>SL administration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to schedule a class with no minimum number of  students.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 smtClean="0">
                <a:solidFill>
                  <a:prstClr val="black"/>
                </a:solidFill>
                <a:latin typeface="Gill Sans MT" panose="020B0502020104020203"/>
              </a:rPr>
              <a:t>Adding your contact information is optional.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950" y="2127183"/>
            <a:ext cx="7827089" cy="384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88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/>
              <a:t>Managing a Class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dirty="0" smtClean="0"/>
              <a:t>Finding your Class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855846" y="2179320"/>
            <a:ext cx="2374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You can find the class you just created by clicking on the classes tab.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324" y="2179320"/>
            <a:ext cx="7665956" cy="3741147"/>
          </a:xfrm>
        </p:spPr>
      </p:pic>
    </p:spTree>
    <p:extLst>
      <p:ext uri="{BB962C8B-B14F-4D97-AF65-F5344CB8AC3E}">
        <p14:creationId xmlns:p14="http://schemas.microsoft.com/office/powerpoint/2010/main" val="401071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/>
              <a:t>Managing a Class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dirty="0" smtClean="0"/>
              <a:t>Adding Instructors</a:t>
            </a:r>
            <a:endParaRPr lang="en-US" sz="36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831" y="2208631"/>
            <a:ext cx="7369075" cy="3480908"/>
          </a:xfrm>
        </p:spPr>
      </p:pic>
      <p:sp>
        <p:nvSpPr>
          <p:cNvPr id="3" name="TextBox 2"/>
          <p:cNvSpPr txBox="1"/>
          <p:nvPr/>
        </p:nvSpPr>
        <p:spPr>
          <a:xfrm>
            <a:off x="1042737" y="2208631"/>
            <a:ext cx="308008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As the primary instructor you will need to add all assisting instructors.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All conservation officers will have an instructor number and will give it to you to add them as well.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All instructors will be required to add their hours as well as verify their hours.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32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/>
              <a:t>Managing a Class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dirty="0" smtClean="0"/>
              <a:t>Adding Students Manually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822" y="2208631"/>
            <a:ext cx="7637393" cy="344940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42737" y="2208631"/>
            <a:ext cx="308008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You can add a student manually if for example another student brought their friend to class.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Click add student.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You will need their registration certificate number and customer ID number.</a:t>
            </a:r>
          </a:p>
        </p:txBody>
      </p:sp>
    </p:spTree>
    <p:extLst>
      <p:ext uri="{BB962C8B-B14F-4D97-AF65-F5344CB8AC3E}">
        <p14:creationId xmlns:p14="http://schemas.microsoft.com/office/powerpoint/2010/main" val="2772467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TM10001114[[fn=Gallery]]</Template>
  <TotalTime>10846</TotalTime>
  <Words>1626</Words>
  <Application>Microsoft Office PowerPoint</Application>
  <PresentationFormat>Widescreen</PresentationFormat>
  <Paragraphs>190</Paragraphs>
  <Slides>35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Arial</vt:lpstr>
      <vt:lpstr>Calibri</vt:lpstr>
      <vt:lpstr>Courier New</vt:lpstr>
      <vt:lpstr>Gill Sans MT</vt:lpstr>
      <vt:lpstr>Gallery</vt:lpstr>
      <vt:lpstr>Hunter Education  Program Management System</vt:lpstr>
      <vt:lpstr>Log In</vt:lpstr>
      <vt:lpstr>Log IN</vt:lpstr>
      <vt:lpstr>Managing a Class</vt:lpstr>
      <vt:lpstr>Managing a Class Schedule a Class</vt:lpstr>
      <vt:lpstr>Managing a Class Schedule a Class</vt:lpstr>
      <vt:lpstr>Managing a Class Finding your Class</vt:lpstr>
      <vt:lpstr>Managing a Class Adding Instructors</vt:lpstr>
      <vt:lpstr>Managing a Class Adding Students Manually</vt:lpstr>
      <vt:lpstr>Managing a Class Removing Students</vt:lpstr>
      <vt:lpstr>Managing a Class Contacting your students</vt:lpstr>
      <vt:lpstr>Managing a Class Enter Attendance</vt:lpstr>
      <vt:lpstr>Managing a Class Printing the Roll Sheet</vt:lpstr>
      <vt:lpstr>SAVE!!!  MAKE sure to hit the save button after adding any information on your students</vt:lpstr>
      <vt:lpstr>Wrap up a Class</vt:lpstr>
      <vt:lpstr>Wrap up a Class Enter Scores</vt:lpstr>
      <vt:lpstr>SAVE!!!  Again, make sure to save after entering any information on your students</vt:lpstr>
      <vt:lpstr>Wrap up a Class Enter Pass or Fail</vt:lpstr>
      <vt:lpstr>Made a mistake?</vt:lpstr>
      <vt:lpstr>Wrap up a Class Entering Instructors Times</vt:lpstr>
      <vt:lpstr>Wrap up a Class Demographics</vt:lpstr>
      <vt:lpstr>Finalizing a Class</vt:lpstr>
      <vt:lpstr>Made a mistake?</vt:lpstr>
      <vt:lpstr>Resources</vt:lpstr>
      <vt:lpstr>Message Center</vt:lpstr>
      <vt:lpstr>Resource Center</vt:lpstr>
      <vt:lpstr>Profile</vt:lpstr>
      <vt:lpstr>Events</vt:lpstr>
      <vt:lpstr>View History</vt:lpstr>
      <vt:lpstr>Student View of Hunter Education Website</vt:lpstr>
      <vt:lpstr>Student View What they See</vt:lpstr>
      <vt:lpstr>Student View What they See</vt:lpstr>
      <vt:lpstr>Student View What they Need</vt:lpstr>
      <vt:lpstr>Student View Trying to Dual Register</vt:lpstr>
      <vt:lpstr>Questions?</vt:lpstr>
    </vt:vector>
  </TitlesOfParts>
  <Company>State of Utah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Hunter Education  Class Management System</dc:title>
  <dc:creator>Levi Bassett</dc:creator>
  <cp:lastModifiedBy>Ralynne Takeda</cp:lastModifiedBy>
  <cp:revision>56</cp:revision>
  <dcterms:created xsi:type="dcterms:W3CDTF">2020-01-03T17:40:03Z</dcterms:created>
  <dcterms:modified xsi:type="dcterms:W3CDTF">2020-04-06T15:34:42Z</dcterms:modified>
</cp:coreProperties>
</file>